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9" r:id="rId4"/>
    <p:sldMasterId id="2147483729" r:id="rId5"/>
    <p:sldMasterId id="2147483793" r:id="rId6"/>
    <p:sldMasterId id="2147483658" r:id="rId7"/>
    <p:sldMasterId id="2147483696" r:id="rId8"/>
    <p:sldMasterId id="2147483731" r:id="rId9"/>
    <p:sldMasterId id="2147483668" r:id="rId10"/>
    <p:sldMasterId id="2147483716" r:id="rId11"/>
    <p:sldMasterId id="2147483781" r:id="rId12"/>
    <p:sldMasterId id="2147483714" r:id="rId13"/>
  </p:sldMasterIdLst>
  <p:notesMasterIdLst>
    <p:notesMasterId r:id="rId24"/>
  </p:notesMasterIdLst>
  <p:sldIdLst>
    <p:sldId id="296" r:id="rId14"/>
    <p:sldId id="297" r:id="rId15"/>
    <p:sldId id="298" r:id="rId16"/>
    <p:sldId id="299" r:id="rId17"/>
    <p:sldId id="301" r:id="rId18"/>
    <p:sldId id="302" r:id="rId19"/>
    <p:sldId id="303" r:id="rId20"/>
    <p:sldId id="304" r:id="rId21"/>
    <p:sldId id="305" r:id="rId22"/>
    <p:sldId id="306" r:id="rId23"/>
  </p:sldIdLst>
  <p:sldSz cx="12192000" cy="6858000"/>
  <p:notesSz cx="7010400" cy="9296400"/>
  <p:embeddedFontLst>
    <p:embeddedFont>
      <p:font typeface="Calibri" panose="020F0502020204030204" pitchFamily="34" charset="0"/>
      <p:regular r:id="rId25"/>
      <p:bold r:id="rId26"/>
      <p:italic r:id="rId27"/>
      <p:boldItalic r:id="rId28"/>
    </p:embeddedFont>
    <p:embeddedFont>
      <p:font typeface="Helvetica" panose="020B0604020202020204" pitchFamily="34" charset="0"/>
      <p:regular r:id="rId29"/>
      <p:bold r:id="rId30"/>
      <p:italic r:id="rId31"/>
      <p:boldItalic r:id="rId32"/>
    </p:embeddedFont>
    <p:embeddedFont>
      <p:font typeface="Montserrat" panose="00000500000000000000" pitchFamily="2"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ael Hawley" initials="RH" lastIdx="4" clrIdx="0">
    <p:extLst>
      <p:ext uri="{19B8F6BF-5375-455C-9EA6-DF929625EA0E}">
        <p15:presenceInfo xmlns:p15="http://schemas.microsoft.com/office/powerpoint/2012/main" userId="S::Rachael.Hawley@sikich.com::e6901418-5500-4b5a-a5e0-957cd089e0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0EF"/>
    <a:srgbClr val="CBE0DE"/>
    <a:srgbClr val="B9E0DD"/>
    <a:srgbClr val="003A5D"/>
    <a:srgbClr val="02A59B"/>
    <a:srgbClr val="F68D2D"/>
    <a:srgbClr val="74AEBC"/>
    <a:srgbClr val="F0B323"/>
    <a:srgbClr val="A1A0A2"/>
    <a:srgbClr val="FF58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7"/>
    <p:restoredTop sz="94831" autoAdjust="0"/>
  </p:normalViewPr>
  <p:slideViewPr>
    <p:cSldViewPr snapToGrid="0" snapToObjects="1">
      <p:cViewPr varScale="1">
        <p:scale>
          <a:sx n="104" d="100"/>
          <a:sy n="104" d="100"/>
        </p:scale>
        <p:origin x="11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8.xml"/><Relationship Id="rId34" Type="http://schemas.openxmlformats.org/officeDocument/2006/relationships/font" Target="fonts/font10.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anose="00000500000000000000" pitchFamily="2" charset="0"/>
                <a:ea typeface="+mn-ea"/>
                <a:cs typeface="+mn-cs"/>
              </a:defRPr>
            </a:pPr>
            <a:r>
              <a:rPr lang="en-US" sz="1400" dirty="0">
                <a:latin typeface="Montserrat" panose="00000500000000000000" pitchFamily="2" charset="0"/>
              </a:rPr>
              <a:t>General Fund Balance 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anose="000005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2023</c:v>
                </c:pt>
              </c:strCache>
            </c:strRef>
          </c:tx>
          <c:dPt>
            <c:idx val="0"/>
            <c:bubble3D val="0"/>
            <c:spPr>
              <a:solidFill>
                <a:schemeClr val="accent5">
                  <a:lumMod val="25000"/>
                  <a:lumOff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8610-49C8-A51F-95DE6A5E4A85}"/>
              </c:ext>
            </c:extLst>
          </c:dPt>
          <c:dPt>
            <c:idx val="1"/>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2-23F3-4396-9356-04E3BEC1E1C6}"/>
              </c:ext>
            </c:extLst>
          </c:dPt>
          <c:dPt>
            <c:idx val="2"/>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1-23F3-4396-9356-04E3BEC1E1C6}"/>
              </c:ext>
            </c:extLst>
          </c:dPt>
          <c:dPt>
            <c:idx val="3"/>
            <c:bubble3D val="0"/>
            <c:spPr>
              <a:solidFill>
                <a:schemeClr val="accent2">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23F3-4396-9356-04E3BEC1E1C6}"/>
              </c:ext>
            </c:extLst>
          </c:dPt>
          <c:dLbls>
            <c:dLbl>
              <c:idx val="1"/>
              <c:delete val="1"/>
              <c:extLst>
                <c:ext xmlns:c15="http://schemas.microsoft.com/office/drawing/2012/chart" uri="{CE6537A1-D6FC-4f65-9D91-7224C49458BB}"/>
                <c:ext xmlns:c16="http://schemas.microsoft.com/office/drawing/2014/chart" uri="{C3380CC4-5D6E-409C-BE32-E72D297353CC}">
                  <c16:uniqueId val="{00000002-23F3-4396-9356-04E3BEC1E1C6}"/>
                </c:ext>
              </c:extLst>
            </c:dLbl>
            <c:dLbl>
              <c:idx val="2"/>
              <c:delete val="1"/>
              <c:extLst>
                <c:ext xmlns:c15="http://schemas.microsoft.com/office/drawing/2012/chart" uri="{CE6537A1-D6FC-4f65-9D91-7224C49458BB}"/>
                <c:ext xmlns:c16="http://schemas.microsoft.com/office/drawing/2014/chart" uri="{C3380CC4-5D6E-409C-BE32-E72D297353CC}">
                  <c16:uniqueId val="{00000001-23F3-4396-9356-04E3BEC1E1C6}"/>
                </c:ext>
              </c:extLst>
            </c:dLbl>
            <c:dLbl>
              <c:idx val="3"/>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ontserrat" panose="00000500000000000000" pitchFamily="2" charset="0"/>
                        <a:ea typeface="+mn-ea"/>
                        <a:cs typeface="+mn-cs"/>
                      </a:defRPr>
                    </a:pPr>
                    <a:fld id="{EE2471A8-CB15-4CD7-B593-1089E95A726D}" type="PERCENTAGE">
                      <a:rPr lang="en-US" sz="1400" b="1">
                        <a:solidFill>
                          <a:schemeClr val="bg1"/>
                        </a:solidFill>
                        <a:latin typeface="Montserrat" panose="00000500000000000000" pitchFamily="2" charset="0"/>
                      </a:rPr>
                      <a:pPr>
                        <a:defRPr sz="1400" b="1">
                          <a:solidFill>
                            <a:schemeClr val="bg1"/>
                          </a:solidFill>
                          <a:latin typeface="Montserrat" panose="00000500000000000000" pitchFamily="2"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0"/>
              <c:showCatName val="0"/>
              <c:showSerName val="0"/>
              <c:showPercent val="1"/>
              <c:showBubbleSize val="0"/>
              <c:extLst>
                <c:ext xmlns:c15="http://schemas.microsoft.com/office/drawing/2012/chart" uri="{CE6537A1-D6FC-4f65-9D91-7224C49458BB}">
                  <c15:layout>
                    <c:manualLayout>
                      <c:w val="0.14248923211521639"/>
                      <c:h val="0.13198513875111648"/>
                    </c:manualLayout>
                  </c15:layout>
                  <c15:dlblFieldTable/>
                  <c15:showDataLabelsRange val="0"/>
                </c:ext>
                <c:ext xmlns:c16="http://schemas.microsoft.com/office/drawing/2014/chart" uri="{C3380CC4-5D6E-409C-BE32-E72D297353CC}">
                  <c16:uniqueId val="{00000003-23F3-4396-9356-04E3BEC1E1C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Nonspendable</c:v>
                </c:pt>
                <c:pt idx="1">
                  <c:v>Committed</c:v>
                </c:pt>
                <c:pt idx="2">
                  <c:v>Assigned</c:v>
                </c:pt>
                <c:pt idx="3">
                  <c:v>Unassigned</c:v>
                </c:pt>
              </c:strCache>
            </c:strRef>
          </c:cat>
          <c:val>
            <c:numRef>
              <c:f>Sheet1!$B$2:$B$5</c:f>
              <c:numCache>
                <c:formatCode>General</c:formatCode>
                <c:ptCount val="4"/>
                <c:pt idx="0" formatCode="&quot;$&quot;#,##0_);[Red]\(&quot;$&quot;#,##0\)">
                  <c:v>5773468</c:v>
                </c:pt>
                <c:pt idx="1">
                  <c:v>0</c:v>
                </c:pt>
                <c:pt idx="2">
                  <c:v>0</c:v>
                </c:pt>
                <c:pt idx="3" formatCode="&quot;$&quot;#,##0_);[Red]\(&quot;$&quot;#,##0\)">
                  <c:v>6671490</c:v>
                </c:pt>
              </c:numCache>
            </c:numRef>
          </c:val>
          <c:extLst>
            <c:ext xmlns:c16="http://schemas.microsoft.com/office/drawing/2014/chart" uri="{C3380CC4-5D6E-409C-BE32-E72D297353CC}">
              <c16:uniqueId val="{00000000-23F3-4396-9356-04E3BEC1E1C6}"/>
            </c:ext>
          </c:extLst>
        </c:ser>
        <c:dLbls>
          <c:dLblPos val="bestFit"/>
          <c:showLegendKey val="0"/>
          <c:showVal val="1"/>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anose="00000500000000000000" pitchFamily="2" charset="0"/>
                <a:ea typeface="+mn-ea"/>
                <a:cs typeface="+mn-cs"/>
              </a:defRPr>
            </a:pPr>
            <a:r>
              <a:rPr lang="en-US" sz="1400" dirty="0">
                <a:latin typeface="Montserrat" panose="00000500000000000000" pitchFamily="2" charset="0"/>
              </a:rPr>
              <a:t>Total TIF Revenues, Expenditures, and Fund Balance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anose="00000500000000000000" pitchFamily="2" charset="0"/>
              <a:ea typeface="+mn-ea"/>
              <a:cs typeface="+mn-cs"/>
            </a:defRPr>
          </a:pPr>
          <a:endParaRPr lang="en-US"/>
        </a:p>
      </c:txPr>
    </c:title>
    <c:autoTitleDeleted val="0"/>
    <c:plotArea>
      <c:layout/>
      <c:lineChart>
        <c:grouping val="standard"/>
        <c:varyColors val="0"/>
        <c:ser>
          <c:idx val="0"/>
          <c:order val="0"/>
          <c:tx>
            <c:strRef>
              <c:f>Sheet1!$B$1</c:f>
              <c:strCache>
                <c:ptCount val="1"/>
                <c:pt idx="0">
                  <c:v>Revenues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"$"#,##0_);[Red]\("$"#,##0\)</c:formatCode>
                <c:ptCount val="10"/>
                <c:pt idx="0">
                  <c:v>492225</c:v>
                </c:pt>
                <c:pt idx="1">
                  <c:v>530298</c:v>
                </c:pt>
                <c:pt idx="2">
                  <c:v>617068</c:v>
                </c:pt>
                <c:pt idx="3">
                  <c:v>917802</c:v>
                </c:pt>
                <c:pt idx="4">
                  <c:v>587213</c:v>
                </c:pt>
                <c:pt idx="5">
                  <c:v>736139</c:v>
                </c:pt>
                <c:pt idx="6">
                  <c:v>1244412</c:v>
                </c:pt>
                <c:pt idx="7">
                  <c:v>1064463</c:v>
                </c:pt>
                <c:pt idx="8">
                  <c:v>1149234</c:v>
                </c:pt>
                <c:pt idx="9">
                  <c:v>1139213</c:v>
                </c:pt>
              </c:numCache>
            </c:numRef>
          </c:val>
          <c:smooth val="0"/>
          <c:extLst>
            <c:ext xmlns:c16="http://schemas.microsoft.com/office/drawing/2014/chart" uri="{C3380CC4-5D6E-409C-BE32-E72D297353CC}">
              <c16:uniqueId val="{00000000-5A6A-4F5C-8C15-0CA6FF073212}"/>
            </c:ext>
          </c:extLst>
        </c:ser>
        <c:ser>
          <c:idx val="1"/>
          <c:order val="1"/>
          <c:tx>
            <c:strRef>
              <c:f>Sheet1!$C$1</c:f>
              <c:strCache>
                <c:ptCount val="1"/>
                <c:pt idx="0">
                  <c:v>Expenditures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Sheet1!$C$2:$C$11</c:f>
              <c:numCache>
                <c:formatCode>"$"#,##0_);[Red]\("$"#,##0\)</c:formatCode>
                <c:ptCount val="10"/>
                <c:pt idx="0">
                  <c:v>1317023</c:v>
                </c:pt>
                <c:pt idx="1">
                  <c:v>1535741</c:v>
                </c:pt>
                <c:pt idx="2">
                  <c:v>1197396</c:v>
                </c:pt>
                <c:pt idx="3">
                  <c:v>2202511</c:v>
                </c:pt>
                <c:pt idx="4">
                  <c:v>1724048</c:v>
                </c:pt>
                <c:pt idx="5">
                  <c:v>1857957</c:v>
                </c:pt>
                <c:pt idx="6">
                  <c:v>1838543</c:v>
                </c:pt>
                <c:pt idx="7">
                  <c:v>811870</c:v>
                </c:pt>
                <c:pt idx="8">
                  <c:v>842955</c:v>
                </c:pt>
                <c:pt idx="9">
                  <c:v>724354</c:v>
                </c:pt>
              </c:numCache>
            </c:numRef>
          </c:val>
          <c:smooth val="0"/>
          <c:extLst>
            <c:ext xmlns:c16="http://schemas.microsoft.com/office/drawing/2014/chart" uri="{C3380CC4-5D6E-409C-BE32-E72D297353CC}">
              <c16:uniqueId val="{00000001-5A6A-4F5C-8C15-0CA6FF073212}"/>
            </c:ext>
          </c:extLst>
        </c:ser>
        <c:ser>
          <c:idx val="2"/>
          <c:order val="2"/>
          <c:tx>
            <c:strRef>
              <c:f>Sheet1!$D$1</c:f>
              <c:strCache>
                <c:ptCount val="1"/>
                <c:pt idx="0">
                  <c:v>Fund Balance (deficit)</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Sheet1!$D$2:$D$11</c:f>
              <c:numCache>
                <c:formatCode>#,##0</c:formatCode>
                <c:ptCount val="10"/>
                <c:pt idx="0" formatCode="&quot;$&quot;#,##0_);[Red]\(&quot;$&quot;#,##0\)">
                  <c:v>-3361804</c:v>
                </c:pt>
                <c:pt idx="1">
                  <c:v>-4344305</c:v>
                </c:pt>
                <c:pt idx="2" formatCode="&quot;$&quot;#,##0_);[Red]\(&quot;$&quot;#,##0\)">
                  <c:v>-4893601</c:v>
                </c:pt>
                <c:pt idx="3">
                  <c:v>-6144352</c:v>
                </c:pt>
                <c:pt idx="4" formatCode="&quot;$&quot;#,##0_);[Red]\(&quot;$&quot;#,##0\)">
                  <c:v>-7249067</c:v>
                </c:pt>
                <c:pt idx="5" formatCode="&quot;$&quot;#,##0_);[Red]\(&quot;$&quot;#,##0\)">
                  <c:v>-8370885</c:v>
                </c:pt>
                <c:pt idx="6" formatCode="&quot;$&quot;#,##0_);[Red]\(&quot;$&quot;#,##0\)">
                  <c:v>-8380940</c:v>
                </c:pt>
                <c:pt idx="7" formatCode="&quot;$&quot;#,##0_);[Red]\(&quot;$&quot;#,##0\)">
                  <c:v>-8444959</c:v>
                </c:pt>
                <c:pt idx="8" formatCode="&quot;$&quot;#,##0_);[Red]\(&quot;$&quot;#,##0\)">
                  <c:v>-8163592</c:v>
                </c:pt>
                <c:pt idx="9" formatCode="&quot;$&quot;#,##0_);[Red]\(&quot;$&quot;#,##0\)">
                  <c:v>-7907444</c:v>
                </c:pt>
              </c:numCache>
            </c:numRef>
          </c:val>
          <c:smooth val="0"/>
          <c:extLst>
            <c:ext xmlns:c16="http://schemas.microsoft.com/office/drawing/2014/chart" uri="{C3380CC4-5D6E-409C-BE32-E72D297353CC}">
              <c16:uniqueId val="{00000000-A203-4725-9FED-A2EC664370B1}"/>
            </c:ext>
          </c:extLst>
        </c:ser>
        <c:dLbls>
          <c:showLegendKey val="0"/>
          <c:showVal val="0"/>
          <c:showCatName val="0"/>
          <c:showSerName val="0"/>
          <c:showPercent val="0"/>
          <c:showBubbleSize val="0"/>
        </c:dLbls>
        <c:marker val="1"/>
        <c:smooth val="0"/>
        <c:axId val="487283056"/>
        <c:axId val="487288632"/>
      </c:lineChart>
      <c:catAx>
        <c:axId val="48728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487288632"/>
        <c:crosses val="autoZero"/>
        <c:auto val="1"/>
        <c:lblAlgn val="ctr"/>
        <c:lblOffset val="100"/>
        <c:noMultiLvlLbl val="0"/>
      </c:catAx>
      <c:valAx>
        <c:axId val="4872886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487283056"/>
        <c:crosses val="autoZero"/>
        <c:crossBetween val="between"/>
      </c:valAx>
      <c:spPr>
        <a:noFill/>
        <a:ln>
          <a:solidFill>
            <a:schemeClr val="accent1"/>
          </a:solid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ontserrat" panose="00000500000000000000" pitchFamily="2" charset="0"/>
                <a:ea typeface="+mn-ea"/>
                <a:cs typeface="+mn-cs"/>
              </a:defRPr>
            </a:pPr>
            <a:r>
              <a:rPr lang="en-US" sz="1050" b="0" dirty="0">
                <a:latin typeface="Montserrat" panose="00000500000000000000" pitchFamily="2" charset="0"/>
              </a:rPr>
              <a:t>Unassigned General Fund Balance as a Percentage of Expenditures &amp;</a:t>
            </a:r>
            <a:r>
              <a:rPr lang="en-US" sz="1050" b="0" baseline="0" dirty="0">
                <a:latin typeface="Montserrat" panose="00000500000000000000" pitchFamily="2" charset="0"/>
              </a:rPr>
              <a:t> Other Financing Uses</a:t>
            </a:r>
            <a:endParaRPr lang="en-US" sz="1050" b="0" dirty="0">
              <a:latin typeface="Montserrat" panose="00000500000000000000" pitchFamily="2" charset="0"/>
            </a:endParaRPr>
          </a:p>
        </c:rich>
      </c:tx>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ontserrat" panose="00000500000000000000" pitchFamily="2" charset="0"/>
              <a:ea typeface="+mn-ea"/>
              <a:cs typeface="+mn-cs"/>
            </a:defRPr>
          </a:pPr>
          <a:endParaRPr lang="en-US"/>
        </a:p>
      </c:txPr>
    </c:title>
    <c:autoTitleDeleted val="0"/>
    <c:plotArea>
      <c:layout>
        <c:manualLayout>
          <c:layoutTarget val="inner"/>
          <c:xMode val="edge"/>
          <c:yMode val="edge"/>
          <c:x val="8.4062435588837012E-2"/>
          <c:y val="0.15922480377182441"/>
          <c:w val="0.61791713279681015"/>
          <c:h val="0.69748934824478603"/>
        </c:manualLayout>
      </c:layout>
      <c:lineChart>
        <c:grouping val="standard"/>
        <c:varyColors val="0"/>
        <c:ser>
          <c:idx val="0"/>
          <c:order val="0"/>
          <c:tx>
            <c:strRef>
              <c:f>Sheet1!$B$1</c:f>
              <c:strCache>
                <c:ptCount val="1"/>
                <c:pt idx="0">
                  <c:v>General Fund Actual</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ontserrat" panose="00000500000000000000"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0.00%</c:formatCode>
                <c:ptCount val="10"/>
                <c:pt idx="0">
                  <c:v>1.3391</c:v>
                </c:pt>
                <c:pt idx="1">
                  <c:v>1.5677000000000001</c:v>
                </c:pt>
                <c:pt idx="2">
                  <c:v>1.4258999999999999</c:v>
                </c:pt>
                <c:pt idx="3">
                  <c:v>1.2849999999999999</c:v>
                </c:pt>
                <c:pt idx="4">
                  <c:v>1.9786999999999999</c:v>
                </c:pt>
                <c:pt idx="5">
                  <c:v>1.4133</c:v>
                </c:pt>
                <c:pt idx="6">
                  <c:v>0.65190000000000003</c:v>
                </c:pt>
                <c:pt idx="7">
                  <c:v>1.0427999999999999</c:v>
                </c:pt>
                <c:pt idx="8">
                  <c:v>1.7034</c:v>
                </c:pt>
                <c:pt idx="9">
                  <c:v>2.3414000000000001</c:v>
                </c:pt>
              </c:numCache>
            </c:numRef>
          </c:val>
          <c:smooth val="0"/>
          <c:extLst>
            <c:ext xmlns:c16="http://schemas.microsoft.com/office/drawing/2014/chart" uri="{C3380CC4-5D6E-409C-BE32-E72D297353CC}">
              <c16:uniqueId val="{00000000-363A-49A6-8EFB-A39E35173622}"/>
            </c:ext>
          </c:extLst>
        </c:ser>
        <c:ser>
          <c:idx val="1"/>
          <c:order val="1"/>
          <c:tx>
            <c:strRef>
              <c:f>Sheet1!$C$1</c:f>
              <c:strCache>
                <c:ptCount val="1"/>
                <c:pt idx="0">
                  <c:v>GFOA recommended minimum</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elete val="1"/>
          </c:dLbls>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Sheet1!$C$2:$C$11</c:f>
              <c:numCache>
                <c:formatCode>0.00%</c:formatCode>
                <c:ptCount val="10"/>
                <c:pt idx="0">
                  <c:v>0.16</c:v>
                </c:pt>
                <c:pt idx="1">
                  <c:v>0.16</c:v>
                </c:pt>
                <c:pt idx="2">
                  <c:v>0.16</c:v>
                </c:pt>
                <c:pt idx="3">
                  <c:v>0.16</c:v>
                </c:pt>
                <c:pt idx="4">
                  <c:v>0.16</c:v>
                </c:pt>
                <c:pt idx="5">
                  <c:v>0.16</c:v>
                </c:pt>
                <c:pt idx="6">
                  <c:v>0.16</c:v>
                </c:pt>
                <c:pt idx="7">
                  <c:v>0.16</c:v>
                </c:pt>
                <c:pt idx="8">
                  <c:v>0.16</c:v>
                </c:pt>
                <c:pt idx="9">
                  <c:v>0.16</c:v>
                </c:pt>
              </c:numCache>
            </c:numRef>
          </c:val>
          <c:smooth val="0"/>
          <c:extLst>
            <c:ext xmlns:c16="http://schemas.microsoft.com/office/drawing/2014/chart" uri="{C3380CC4-5D6E-409C-BE32-E72D297353CC}">
              <c16:uniqueId val="{00000001-363A-49A6-8EFB-A39E35173622}"/>
            </c:ext>
          </c:extLst>
        </c:ser>
        <c:dLbls>
          <c:dLblPos val="t"/>
          <c:showLegendKey val="0"/>
          <c:showVal val="1"/>
          <c:showCatName val="0"/>
          <c:showSerName val="0"/>
          <c:showPercent val="0"/>
          <c:showBubbleSize val="0"/>
        </c:dLbls>
        <c:marker val="1"/>
        <c:smooth val="0"/>
        <c:axId val="875995904"/>
        <c:axId val="875997872"/>
      </c:lineChart>
      <c:catAx>
        <c:axId val="87599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875997872"/>
        <c:crosses val="autoZero"/>
        <c:auto val="1"/>
        <c:lblAlgn val="ctr"/>
        <c:lblOffset val="100"/>
        <c:noMultiLvlLbl val="0"/>
      </c:catAx>
      <c:valAx>
        <c:axId val="8759978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875995904"/>
        <c:crosses val="autoZero"/>
        <c:crossBetween val="between"/>
      </c:valAx>
      <c:spPr>
        <a:noFill/>
        <a:ln>
          <a:solidFill>
            <a:srgbClr val="02A59B"/>
          </a:solidFill>
        </a:ln>
        <a:effectLst/>
      </c:spPr>
    </c:plotArea>
    <c:legend>
      <c:legendPos val="r"/>
      <c:layout>
        <c:manualLayout>
          <c:xMode val="edge"/>
          <c:yMode val="edge"/>
          <c:x val="0.7516900446557172"/>
          <c:y val="0.38520948036354974"/>
          <c:w val="0.23742403756494301"/>
          <c:h val="0.27415486163266506"/>
        </c:manualLayout>
      </c:layout>
      <c:overlay val="0"/>
      <c:spPr>
        <a:noFill/>
        <a:ln>
          <a:solidFill>
            <a:schemeClr val="accent1"/>
          </a:solid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ontserrat" panose="00000500000000000000" pitchFamily="2" charset="0"/>
                <a:ea typeface="+mn-ea"/>
                <a:cs typeface="+mn-cs"/>
              </a:defRPr>
            </a:pPr>
            <a:r>
              <a:rPr lang="en-US" dirty="0"/>
              <a:t>% of Total Revenue</a:t>
            </a:r>
          </a:p>
        </c:rich>
      </c:tx>
      <c:layout>
        <c:manualLayout>
          <c:xMode val="edge"/>
          <c:yMode val="edge"/>
          <c:x val="0.22425601937802489"/>
          <c:y val="2.3491025318516108E-2"/>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ontserrat" panose="00000500000000000000" pitchFamily="2" charset="0"/>
              <a:ea typeface="+mn-ea"/>
              <a:cs typeface="+mn-cs"/>
            </a:defRPr>
          </a:pPr>
          <a:endParaRPr lang="en-US"/>
        </a:p>
      </c:txPr>
    </c:title>
    <c:autoTitleDeleted val="0"/>
    <c:plotArea>
      <c:layout>
        <c:manualLayout>
          <c:layoutTarget val="inner"/>
          <c:xMode val="edge"/>
          <c:yMode val="edge"/>
          <c:x val="8.2895547432268138E-2"/>
          <c:y val="9.6518218623481783E-2"/>
          <c:w val="0.55866067598864178"/>
          <c:h val="0.8007104678716781"/>
        </c:manualLayout>
      </c:layout>
      <c:lineChart>
        <c:grouping val="standard"/>
        <c:varyColors val="0"/>
        <c:ser>
          <c:idx val="0"/>
          <c:order val="0"/>
          <c:tx>
            <c:strRef>
              <c:f>Sheet1!$B$1</c:f>
              <c:strCache>
                <c:ptCount val="1"/>
                <c:pt idx="0">
                  <c:v>Taxes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0%</c:formatCode>
                <c:ptCount val="10"/>
                <c:pt idx="0">
                  <c:v>0.71</c:v>
                </c:pt>
                <c:pt idx="1">
                  <c:v>0.72</c:v>
                </c:pt>
                <c:pt idx="2">
                  <c:v>0.75</c:v>
                </c:pt>
                <c:pt idx="3">
                  <c:v>0.69</c:v>
                </c:pt>
                <c:pt idx="4">
                  <c:v>0.69</c:v>
                </c:pt>
                <c:pt idx="5">
                  <c:v>0.72</c:v>
                </c:pt>
                <c:pt idx="6">
                  <c:v>0.72</c:v>
                </c:pt>
                <c:pt idx="7" formatCode="0.00%">
                  <c:v>0.77</c:v>
                </c:pt>
                <c:pt idx="8">
                  <c:v>0.7</c:v>
                </c:pt>
                <c:pt idx="9" formatCode="0.00%">
                  <c:v>0.76</c:v>
                </c:pt>
              </c:numCache>
            </c:numRef>
          </c:val>
          <c:smooth val="0"/>
          <c:extLst>
            <c:ext xmlns:c16="http://schemas.microsoft.com/office/drawing/2014/chart" uri="{C3380CC4-5D6E-409C-BE32-E72D297353CC}">
              <c16:uniqueId val="{00000000-A083-4FB1-BFB4-EF02DBBF5243}"/>
            </c:ext>
          </c:extLst>
        </c:ser>
        <c:ser>
          <c:idx val="1"/>
          <c:order val="1"/>
          <c:tx>
            <c:strRef>
              <c:f>Sheet1!$C$1</c:f>
              <c:strCache>
                <c:ptCount val="1"/>
                <c:pt idx="0">
                  <c:v>Intergovernmental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Sheet1!$C$2:$C$11</c:f>
              <c:numCache>
                <c:formatCode>0%</c:formatCode>
                <c:ptCount val="10"/>
                <c:pt idx="0">
                  <c:v>0.01</c:v>
                </c:pt>
                <c:pt idx="1">
                  <c:v>0</c:v>
                </c:pt>
                <c:pt idx="2">
                  <c:v>0</c:v>
                </c:pt>
                <c:pt idx="3">
                  <c:v>0</c:v>
                </c:pt>
                <c:pt idx="4">
                  <c:v>0</c:v>
                </c:pt>
                <c:pt idx="5">
                  <c:v>0</c:v>
                </c:pt>
                <c:pt idx="6">
                  <c:v>0</c:v>
                </c:pt>
                <c:pt idx="7">
                  <c:v>0</c:v>
                </c:pt>
                <c:pt idx="8">
                  <c:v>0</c:v>
                </c:pt>
                <c:pt idx="9">
                  <c:v>0</c:v>
                </c:pt>
              </c:numCache>
            </c:numRef>
          </c:val>
          <c:smooth val="0"/>
          <c:extLst>
            <c:ext xmlns:c16="http://schemas.microsoft.com/office/drawing/2014/chart" uri="{C3380CC4-5D6E-409C-BE32-E72D297353CC}">
              <c16:uniqueId val="{00000001-A083-4FB1-BFB4-EF02DBBF5243}"/>
            </c:ext>
          </c:extLst>
        </c:ser>
        <c:ser>
          <c:idx val="2"/>
          <c:order val="2"/>
          <c:tx>
            <c:strRef>
              <c:f>Sheet1!$D$1</c:f>
              <c:strCache>
                <c:ptCount val="1"/>
                <c:pt idx="0">
                  <c:v>Fees, Permits, Licenses, &amp; Fines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Sheet1!$D$2:$D$11</c:f>
              <c:numCache>
                <c:formatCode>0%</c:formatCode>
                <c:ptCount val="10"/>
                <c:pt idx="0">
                  <c:v>0.2</c:v>
                </c:pt>
                <c:pt idx="1">
                  <c:v>0.2</c:v>
                </c:pt>
                <c:pt idx="2">
                  <c:v>0.18</c:v>
                </c:pt>
                <c:pt idx="3">
                  <c:v>0.23</c:v>
                </c:pt>
                <c:pt idx="4">
                  <c:v>0.21</c:v>
                </c:pt>
                <c:pt idx="5">
                  <c:v>0.17</c:v>
                </c:pt>
                <c:pt idx="6">
                  <c:v>0.13</c:v>
                </c:pt>
                <c:pt idx="7" formatCode="0.00%">
                  <c:v>0.13</c:v>
                </c:pt>
                <c:pt idx="8">
                  <c:v>0.15</c:v>
                </c:pt>
                <c:pt idx="9" formatCode="0.00%">
                  <c:v>0.14000000000000001</c:v>
                </c:pt>
              </c:numCache>
            </c:numRef>
          </c:val>
          <c:smooth val="0"/>
          <c:extLst>
            <c:ext xmlns:c16="http://schemas.microsoft.com/office/drawing/2014/chart" uri="{C3380CC4-5D6E-409C-BE32-E72D297353CC}">
              <c16:uniqueId val="{00000002-A083-4FB1-BFB4-EF02DBBF5243}"/>
            </c:ext>
          </c:extLst>
        </c:ser>
        <c:ser>
          <c:idx val="3"/>
          <c:order val="3"/>
          <c:tx>
            <c:strRef>
              <c:f>Sheet1!$E$1</c:f>
              <c:strCache>
                <c:ptCount val="1"/>
                <c:pt idx="0">
                  <c:v>Public Charges for Services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Sheet1!$E$2:$E$11</c:f>
              <c:numCache>
                <c:formatCode>0%</c:formatCode>
                <c:ptCount val="10"/>
                <c:pt idx="0">
                  <c:v>0.03</c:v>
                </c:pt>
                <c:pt idx="1">
                  <c:v>0.03</c:v>
                </c:pt>
                <c:pt idx="2">
                  <c:v>0.04</c:v>
                </c:pt>
                <c:pt idx="3">
                  <c:v>0.02</c:v>
                </c:pt>
                <c:pt idx="4">
                  <c:v>0.02</c:v>
                </c:pt>
                <c:pt idx="5">
                  <c:v>0.03</c:v>
                </c:pt>
                <c:pt idx="6">
                  <c:v>0.02</c:v>
                </c:pt>
                <c:pt idx="7" formatCode="0.00%">
                  <c:v>0.01</c:v>
                </c:pt>
                <c:pt idx="8">
                  <c:v>0.03</c:v>
                </c:pt>
                <c:pt idx="9" formatCode="0.00%">
                  <c:v>0.01</c:v>
                </c:pt>
              </c:numCache>
            </c:numRef>
          </c:val>
          <c:smooth val="0"/>
          <c:extLst>
            <c:ext xmlns:c16="http://schemas.microsoft.com/office/drawing/2014/chart" uri="{C3380CC4-5D6E-409C-BE32-E72D297353CC}">
              <c16:uniqueId val="{00000003-A083-4FB1-BFB4-EF02DBBF5243}"/>
            </c:ext>
          </c:extLst>
        </c:ser>
        <c:ser>
          <c:idx val="4"/>
          <c:order val="4"/>
          <c:tx>
            <c:strRef>
              <c:f>Sheet1!$F$1</c:f>
              <c:strCache>
                <c:ptCount val="1"/>
                <c:pt idx="0">
                  <c:v>Investment Income &amp; Miscellaneous</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Sheet1!$F$2:$F$11</c:f>
              <c:numCache>
                <c:formatCode>0%</c:formatCode>
                <c:ptCount val="10"/>
                <c:pt idx="0">
                  <c:v>0.05</c:v>
                </c:pt>
                <c:pt idx="1">
                  <c:v>0.05</c:v>
                </c:pt>
                <c:pt idx="2">
                  <c:v>0.04</c:v>
                </c:pt>
                <c:pt idx="3">
                  <c:v>0.06</c:v>
                </c:pt>
                <c:pt idx="4">
                  <c:v>0.08</c:v>
                </c:pt>
                <c:pt idx="5">
                  <c:v>0.08</c:v>
                </c:pt>
                <c:pt idx="6">
                  <c:v>0.13</c:v>
                </c:pt>
                <c:pt idx="7" formatCode="0.00%">
                  <c:v>0.09</c:v>
                </c:pt>
                <c:pt idx="8">
                  <c:v>0.12</c:v>
                </c:pt>
                <c:pt idx="9" formatCode="0.00%">
                  <c:v>0.09</c:v>
                </c:pt>
              </c:numCache>
            </c:numRef>
          </c:val>
          <c:smooth val="0"/>
          <c:extLst>
            <c:ext xmlns:c16="http://schemas.microsoft.com/office/drawing/2014/chart" uri="{C3380CC4-5D6E-409C-BE32-E72D297353CC}">
              <c16:uniqueId val="{00000004-A083-4FB1-BFB4-EF02DBBF5243}"/>
            </c:ext>
          </c:extLst>
        </c:ser>
        <c:dLbls>
          <c:showLegendKey val="0"/>
          <c:showVal val="0"/>
          <c:showCatName val="0"/>
          <c:showSerName val="0"/>
          <c:showPercent val="0"/>
          <c:showBubbleSize val="0"/>
        </c:dLbls>
        <c:marker val="1"/>
        <c:smooth val="0"/>
        <c:axId val="867584504"/>
        <c:axId val="867587784"/>
      </c:lineChart>
      <c:catAx>
        <c:axId val="867584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867587784"/>
        <c:crosses val="autoZero"/>
        <c:auto val="1"/>
        <c:lblAlgn val="ctr"/>
        <c:lblOffset val="100"/>
        <c:noMultiLvlLbl val="0"/>
      </c:catAx>
      <c:valAx>
        <c:axId val="867587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867584504"/>
        <c:crosses val="autoZero"/>
        <c:crossBetween val="between"/>
      </c:valAx>
      <c:spPr>
        <a:noFill/>
        <a:ln>
          <a:solidFill>
            <a:srgbClr val="02A59B"/>
          </a:solidFill>
        </a:ln>
        <a:effectLst/>
      </c:spPr>
    </c:plotArea>
    <c:legend>
      <c:legendPos val="r"/>
      <c:layout>
        <c:manualLayout>
          <c:xMode val="edge"/>
          <c:yMode val="edge"/>
          <c:x val="0.68867530532632748"/>
          <c:y val="0.27161932693635965"/>
          <c:w val="0.29083813732349095"/>
          <c:h val="0.42691319455513405"/>
        </c:manualLayout>
      </c:layout>
      <c:overlay val="0"/>
      <c:spPr>
        <a:noFill/>
        <a:ln>
          <a:solidFill>
            <a:srgbClr val="02A59B"/>
          </a:solid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Montserrat" panose="00000500000000000000"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ontserrat" panose="00000500000000000000" pitchFamily="2" charset="0"/>
                <a:ea typeface="+mn-ea"/>
                <a:cs typeface="+mn-cs"/>
              </a:defRPr>
            </a:pPr>
            <a:r>
              <a:rPr lang="en-US">
                <a:latin typeface="Montserrat" panose="00000500000000000000" pitchFamily="2" charset="0"/>
              </a:rPr>
              <a:t>Total Revenue</a:t>
            </a:r>
          </a:p>
        </c:rich>
      </c:tx>
      <c:layout>
        <c:manualLayout>
          <c:xMode val="edge"/>
          <c:yMode val="edge"/>
          <c:x val="0.47869318438445674"/>
          <c:y val="4.5071600384409709E-2"/>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ontserrat" panose="00000500000000000000" pitchFamily="2" charset="0"/>
              <a:ea typeface="+mn-ea"/>
              <a:cs typeface="+mn-cs"/>
            </a:defRPr>
          </a:pPr>
          <a:endParaRPr lang="en-US"/>
        </a:p>
      </c:txPr>
    </c:title>
    <c:autoTitleDeleted val="0"/>
    <c:plotArea>
      <c:layout>
        <c:manualLayout>
          <c:layoutTarget val="inner"/>
          <c:xMode val="edge"/>
          <c:yMode val="edge"/>
          <c:x val="0.23466556876468872"/>
          <c:y val="0.11195818050247006"/>
          <c:w val="0.73338090908571074"/>
          <c:h val="0.77980256686892269"/>
        </c:manualLayout>
      </c:layout>
      <c:lineChart>
        <c:grouping val="standard"/>
        <c:varyColors val="0"/>
        <c:ser>
          <c:idx val="0"/>
          <c:order val="0"/>
          <c:tx>
            <c:strRef>
              <c:f>Sheet1!$B$1</c:f>
              <c:strCache>
                <c:ptCount val="1"/>
                <c:pt idx="0">
                  <c:v>Taxes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"$"#,##0_);[Red]\("$"#,##0\)</c:formatCode>
                <c:ptCount val="10"/>
                <c:pt idx="0">
                  <c:v>2890670</c:v>
                </c:pt>
                <c:pt idx="1">
                  <c:v>3051955</c:v>
                </c:pt>
                <c:pt idx="2">
                  <c:v>3414727</c:v>
                </c:pt>
                <c:pt idx="3">
                  <c:v>2901804</c:v>
                </c:pt>
                <c:pt idx="4">
                  <c:v>2497814</c:v>
                </c:pt>
                <c:pt idx="5">
                  <c:v>2384723</c:v>
                </c:pt>
                <c:pt idx="6">
                  <c:v>2369891</c:v>
                </c:pt>
                <c:pt idx="7">
                  <c:v>2656381</c:v>
                </c:pt>
                <c:pt idx="8">
                  <c:v>3015407</c:v>
                </c:pt>
                <c:pt idx="9">
                  <c:v>3260118</c:v>
                </c:pt>
              </c:numCache>
            </c:numRef>
          </c:val>
          <c:smooth val="0"/>
          <c:extLst>
            <c:ext xmlns:c16="http://schemas.microsoft.com/office/drawing/2014/chart" uri="{C3380CC4-5D6E-409C-BE32-E72D297353CC}">
              <c16:uniqueId val="{00000000-E307-42A2-A175-59E1FC3D56C5}"/>
            </c:ext>
          </c:extLst>
        </c:ser>
        <c:ser>
          <c:idx val="1"/>
          <c:order val="1"/>
          <c:tx>
            <c:strRef>
              <c:f>Sheet1!$C$1</c:f>
              <c:strCache>
                <c:ptCount val="1"/>
                <c:pt idx="0">
                  <c:v>Intergovernmental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Sheet1!$C$2:$C$11</c:f>
              <c:numCache>
                <c:formatCode>"$"#,##0_);[Red]\("$"#,##0\)</c:formatCode>
                <c:ptCount val="10"/>
                <c:pt idx="0">
                  <c:v>28604</c:v>
                </c:pt>
                <c:pt idx="1">
                  <c:v>10441</c:v>
                </c:pt>
                <c:pt idx="2">
                  <c:v>0</c:v>
                </c:pt>
                <c:pt idx="3">
                  <c:v>0</c:v>
                </c:pt>
                <c:pt idx="4">
                  <c:v>0</c:v>
                </c:pt>
                <c:pt idx="5">
                  <c:v>0</c:v>
                </c:pt>
                <c:pt idx="6">
                  <c:v>0</c:v>
                </c:pt>
                <c:pt idx="7">
                  <c:v>0</c:v>
                </c:pt>
                <c:pt idx="8">
                  <c:v>0</c:v>
                </c:pt>
                <c:pt idx="9">
                  <c:v>0</c:v>
                </c:pt>
              </c:numCache>
            </c:numRef>
          </c:val>
          <c:smooth val="0"/>
          <c:extLst>
            <c:ext xmlns:c16="http://schemas.microsoft.com/office/drawing/2014/chart" uri="{C3380CC4-5D6E-409C-BE32-E72D297353CC}">
              <c16:uniqueId val="{00000001-E307-42A2-A175-59E1FC3D56C5}"/>
            </c:ext>
          </c:extLst>
        </c:ser>
        <c:ser>
          <c:idx val="2"/>
          <c:order val="2"/>
          <c:tx>
            <c:strRef>
              <c:f>Sheet1!$D$1</c:f>
              <c:strCache>
                <c:ptCount val="1"/>
                <c:pt idx="0">
                  <c:v>Fees, Permits, Licenses, &amp; Fines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Sheet1!$D$2:$D$11</c:f>
              <c:numCache>
                <c:formatCode>"$"#,##0_);[Red]\("$"#,##0\)</c:formatCode>
                <c:ptCount val="10"/>
                <c:pt idx="0">
                  <c:v>818560</c:v>
                </c:pt>
                <c:pt idx="1">
                  <c:v>815671</c:v>
                </c:pt>
                <c:pt idx="2">
                  <c:v>825474</c:v>
                </c:pt>
                <c:pt idx="3">
                  <c:v>974922</c:v>
                </c:pt>
                <c:pt idx="4">
                  <c:v>763675</c:v>
                </c:pt>
                <c:pt idx="5">
                  <c:v>553134</c:v>
                </c:pt>
                <c:pt idx="6">
                  <c:v>432583</c:v>
                </c:pt>
                <c:pt idx="7">
                  <c:v>432309</c:v>
                </c:pt>
                <c:pt idx="8">
                  <c:v>626657</c:v>
                </c:pt>
                <c:pt idx="9">
                  <c:v>577037</c:v>
                </c:pt>
              </c:numCache>
            </c:numRef>
          </c:val>
          <c:smooth val="0"/>
          <c:extLst>
            <c:ext xmlns:c16="http://schemas.microsoft.com/office/drawing/2014/chart" uri="{C3380CC4-5D6E-409C-BE32-E72D297353CC}">
              <c16:uniqueId val="{00000002-E307-42A2-A175-59E1FC3D56C5}"/>
            </c:ext>
          </c:extLst>
        </c:ser>
        <c:ser>
          <c:idx val="3"/>
          <c:order val="3"/>
          <c:tx>
            <c:strRef>
              <c:f>Sheet1!$E$1</c:f>
              <c:strCache>
                <c:ptCount val="1"/>
                <c:pt idx="0">
                  <c:v>Public Charges for Services</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Sheet1!$E$2:$E$11</c:f>
              <c:numCache>
                <c:formatCode>"$"#,##0_);[Red]\("$"#,##0\)</c:formatCode>
                <c:ptCount val="10"/>
                <c:pt idx="0">
                  <c:v>122540</c:v>
                </c:pt>
                <c:pt idx="1">
                  <c:v>125105</c:v>
                </c:pt>
                <c:pt idx="2">
                  <c:v>168523</c:v>
                </c:pt>
                <c:pt idx="3">
                  <c:v>79433</c:v>
                </c:pt>
                <c:pt idx="4">
                  <c:v>84769</c:v>
                </c:pt>
                <c:pt idx="5">
                  <c:v>85695</c:v>
                </c:pt>
                <c:pt idx="6">
                  <c:v>45583</c:v>
                </c:pt>
                <c:pt idx="7">
                  <c:v>32328</c:v>
                </c:pt>
                <c:pt idx="8">
                  <c:v>144584</c:v>
                </c:pt>
                <c:pt idx="9">
                  <c:v>53317</c:v>
                </c:pt>
              </c:numCache>
            </c:numRef>
          </c:val>
          <c:smooth val="0"/>
          <c:extLst>
            <c:ext xmlns:c16="http://schemas.microsoft.com/office/drawing/2014/chart" uri="{C3380CC4-5D6E-409C-BE32-E72D297353CC}">
              <c16:uniqueId val="{00000003-E307-42A2-A175-59E1FC3D56C5}"/>
            </c:ext>
          </c:extLst>
        </c:ser>
        <c:ser>
          <c:idx val="4"/>
          <c:order val="4"/>
          <c:tx>
            <c:strRef>
              <c:f>Sheet1!$F$1</c:f>
              <c:strCache>
                <c:ptCount val="1"/>
                <c:pt idx="0">
                  <c:v>Investment Income &amp; Miscellaneous</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Sheet1!$F$2:$F$11</c:f>
              <c:numCache>
                <c:formatCode>"$"#,##0_);[Red]\("$"#,##0\)</c:formatCode>
                <c:ptCount val="10"/>
                <c:pt idx="0">
                  <c:v>198433</c:v>
                </c:pt>
                <c:pt idx="1">
                  <c:v>207022</c:v>
                </c:pt>
                <c:pt idx="2">
                  <c:v>162594</c:v>
                </c:pt>
                <c:pt idx="3">
                  <c:v>238668</c:v>
                </c:pt>
                <c:pt idx="4">
                  <c:v>290976</c:v>
                </c:pt>
                <c:pt idx="5">
                  <c:v>303647</c:v>
                </c:pt>
                <c:pt idx="6">
                  <c:v>414310</c:v>
                </c:pt>
                <c:pt idx="7">
                  <c:v>308856</c:v>
                </c:pt>
                <c:pt idx="8">
                  <c:v>493625</c:v>
                </c:pt>
                <c:pt idx="9">
                  <c:v>379254</c:v>
                </c:pt>
              </c:numCache>
            </c:numRef>
          </c:val>
          <c:smooth val="0"/>
          <c:extLst>
            <c:ext xmlns:c16="http://schemas.microsoft.com/office/drawing/2014/chart" uri="{C3380CC4-5D6E-409C-BE32-E72D297353CC}">
              <c16:uniqueId val="{00000004-E307-42A2-A175-59E1FC3D56C5}"/>
            </c:ext>
          </c:extLst>
        </c:ser>
        <c:dLbls>
          <c:showLegendKey val="0"/>
          <c:showVal val="0"/>
          <c:showCatName val="0"/>
          <c:showSerName val="0"/>
          <c:showPercent val="0"/>
          <c:showBubbleSize val="0"/>
        </c:dLbls>
        <c:marker val="1"/>
        <c:smooth val="0"/>
        <c:axId val="875984752"/>
        <c:axId val="875987376"/>
      </c:lineChart>
      <c:catAx>
        <c:axId val="87598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875987376"/>
        <c:crosses val="autoZero"/>
        <c:auto val="1"/>
        <c:lblAlgn val="ctr"/>
        <c:lblOffset val="100"/>
        <c:noMultiLvlLbl val="0"/>
      </c:catAx>
      <c:valAx>
        <c:axId val="87598737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875984752"/>
        <c:crosses val="autoZero"/>
        <c:crossBetween val="between"/>
      </c:valAx>
      <c:spPr>
        <a:noFill/>
        <a:ln>
          <a:solidFill>
            <a:srgbClr val="02A59B"/>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ontserrat" panose="00000500000000000000" pitchFamily="2" charset="0"/>
                <a:ea typeface="+mn-ea"/>
                <a:cs typeface="+mn-cs"/>
              </a:defRPr>
            </a:pPr>
            <a:r>
              <a:rPr lang="en-US" dirty="0"/>
              <a:t>% of Total Expenditures</a:t>
            </a:r>
          </a:p>
        </c:rich>
      </c:tx>
      <c:layout>
        <c:manualLayout>
          <c:xMode val="edge"/>
          <c:yMode val="edge"/>
          <c:x val="0.22425601937802489"/>
          <c:y val="2.3491025318516108E-2"/>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ontserrat" panose="00000500000000000000" pitchFamily="2" charset="0"/>
              <a:ea typeface="+mn-ea"/>
              <a:cs typeface="+mn-cs"/>
            </a:defRPr>
          </a:pPr>
          <a:endParaRPr lang="en-US"/>
        </a:p>
      </c:txPr>
    </c:title>
    <c:autoTitleDeleted val="0"/>
    <c:plotArea>
      <c:layout>
        <c:manualLayout>
          <c:layoutTarget val="inner"/>
          <c:xMode val="edge"/>
          <c:yMode val="edge"/>
          <c:x val="8.2895547432268138E-2"/>
          <c:y val="9.6518218623481783E-2"/>
          <c:w val="0.58324454480885957"/>
          <c:h val="0.8115066891942152"/>
        </c:manualLayout>
      </c:layout>
      <c:lineChart>
        <c:grouping val="standard"/>
        <c:varyColors val="0"/>
        <c:ser>
          <c:idx val="0"/>
          <c:order val="0"/>
          <c:tx>
            <c:strRef>
              <c:f>Sheet1!$B$1</c:f>
              <c:strCache>
                <c:ptCount val="1"/>
                <c:pt idx="0">
                  <c:v>General Government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0%</c:formatCode>
                <c:ptCount val="10"/>
                <c:pt idx="0">
                  <c:v>0.33</c:v>
                </c:pt>
                <c:pt idx="1">
                  <c:v>0.33</c:v>
                </c:pt>
                <c:pt idx="2">
                  <c:v>0.3</c:v>
                </c:pt>
                <c:pt idx="3">
                  <c:v>0.28000000000000003</c:v>
                </c:pt>
                <c:pt idx="4">
                  <c:v>0.52</c:v>
                </c:pt>
                <c:pt idx="5">
                  <c:v>0.54</c:v>
                </c:pt>
                <c:pt idx="6">
                  <c:v>0.47</c:v>
                </c:pt>
                <c:pt idx="7">
                  <c:v>0.47</c:v>
                </c:pt>
                <c:pt idx="8">
                  <c:v>0.48</c:v>
                </c:pt>
                <c:pt idx="9">
                  <c:v>0.46</c:v>
                </c:pt>
              </c:numCache>
            </c:numRef>
          </c:val>
          <c:smooth val="0"/>
          <c:extLst>
            <c:ext xmlns:c16="http://schemas.microsoft.com/office/drawing/2014/chart" uri="{C3380CC4-5D6E-409C-BE32-E72D297353CC}">
              <c16:uniqueId val="{00000000-A083-4FB1-BFB4-EF02DBBF5243}"/>
            </c:ext>
          </c:extLst>
        </c:ser>
        <c:ser>
          <c:idx val="1"/>
          <c:order val="1"/>
          <c:tx>
            <c:strRef>
              <c:f>Sheet1!$C$1</c:f>
              <c:strCache>
                <c:ptCount val="1"/>
                <c:pt idx="0">
                  <c:v>Public Safety</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Sheet1!$C$2:$C$11</c:f>
              <c:numCache>
                <c:formatCode>0%</c:formatCode>
                <c:ptCount val="10"/>
                <c:pt idx="0">
                  <c:v>0.17</c:v>
                </c:pt>
                <c:pt idx="1">
                  <c:v>0.17</c:v>
                </c:pt>
                <c:pt idx="2">
                  <c:v>0.15</c:v>
                </c:pt>
                <c:pt idx="3">
                  <c:v>0.15</c:v>
                </c:pt>
                <c:pt idx="4">
                  <c:v>0.26</c:v>
                </c:pt>
                <c:pt idx="5">
                  <c:v>0.26</c:v>
                </c:pt>
                <c:pt idx="6">
                  <c:v>0.23</c:v>
                </c:pt>
                <c:pt idx="7">
                  <c:v>0.22</c:v>
                </c:pt>
                <c:pt idx="8">
                  <c:v>0.25</c:v>
                </c:pt>
                <c:pt idx="9">
                  <c:v>0.26</c:v>
                </c:pt>
              </c:numCache>
            </c:numRef>
          </c:val>
          <c:smooth val="0"/>
          <c:extLst>
            <c:ext xmlns:c16="http://schemas.microsoft.com/office/drawing/2014/chart" uri="{C3380CC4-5D6E-409C-BE32-E72D297353CC}">
              <c16:uniqueId val="{00000001-A083-4FB1-BFB4-EF02DBBF5243}"/>
            </c:ext>
          </c:extLst>
        </c:ser>
        <c:ser>
          <c:idx val="2"/>
          <c:order val="2"/>
          <c:tx>
            <c:strRef>
              <c:f>Sheet1!$D$1</c:f>
              <c:strCache>
                <c:ptCount val="1"/>
                <c:pt idx="0">
                  <c:v>Public Works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Sheet1!$D$2:$D$11</c:f>
              <c:numCache>
                <c:formatCode>0%</c:formatCode>
                <c:ptCount val="10"/>
                <c:pt idx="0">
                  <c:v>0.27</c:v>
                </c:pt>
                <c:pt idx="1">
                  <c:v>0.27</c:v>
                </c:pt>
                <c:pt idx="2">
                  <c:v>0.1</c:v>
                </c:pt>
                <c:pt idx="3">
                  <c:v>0.09</c:v>
                </c:pt>
                <c:pt idx="4">
                  <c:v>0.09</c:v>
                </c:pt>
                <c:pt idx="5">
                  <c:v>0.1</c:v>
                </c:pt>
                <c:pt idx="6">
                  <c:v>0.22</c:v>
                </c:pt>
                <c:pt idx="7">
                  <c:v>0.26</c:v>
                </c:pt>
                <c:pt idx="8">
                  <c:v>0.21</c:v>
                </c:pt>
                <c:pt idx="9">
                  <c:v>0.21</c:v>
                </c:pt>
              </c:numCache>
            </c:numRef>
          </c:val>
          <c:smooth val="0"/>
          <c:extLst>
            <c:ext xmlns:c16="http://schemas.microsoft.com/office/drawing/2014/chart" uri="{C3380CC4-5D6E-409C-BE32-E72D297353CC}">
              <c16:uniqueId val="{00000002-A083-4FB1-BFB4-EF02DBBF5243}"/>
            </c:ext>
          </c:extLst>
        </c:ser>
        <c:ser>
          <c:idx val="3"/>
          <c:order val="3"/>
          <c:tx>
            <c:strRef>
              <c:f>Sheet1!$E$1</c:f>
              <c:strCache>
                <c:ptCount val="1"/>
                <c:pt idx="0">
                  <c:v>Conservation &amp; Development</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Sheet1!$E$2:$E$11</c:f>
              <c:numCache>
                <c:formatCode>0%</c:formatCode>
                <c:ptCount val="10"/>
                <c:pt idx="0">
                  <c:v>0.06</c:v>
                </c:pt>
                <c:pt idx="1">
                  <c:v>7.0000000000000007E-2</c:v>
                </c:pt>
                <c:pt idx="2">
                  <c:v>0.05</c:v>
                </c:pt>
                <c:pt idx="3">
                  <c:v>0.05</c:v>
                </c:pt>
                <c:pt idx="4">
                  <c:v>0.11</c:v>
                </c:pt>
                <c:pt idx="5">
                  <c:v>0.1</c:v>
                </c:pt>
                <c:pt idx="6">
                  <c:v>0.08</c:v>
                </c:pt>
                <c:pt idx="7">
                  <c:v>0.05</c:v>
                </c:pt>
                <c:pt idx="8">
                  <c:v>0.06</c:v>
                </c:pt>
                <c:pt idx="9">
                  <c:v>7.0000000000000007E-2</c:v>
                </c:pt>
              </c:numCache>
            </c:numRef>
          </c:val>
          <c:smooth val="0"/>
          <c:extLst>
            <c:ext xmlns:c16="http://schemas.microsoft.com/office/drawing/2014/chart" uri="{C3380CC4-5D6E-409C-BE32-E72D297353CC}">
              <c16:uniqueId val="{00000003-A083-4FB1-BFB4-EF02DBBF5243}"/>
            </c:ext>
          </c:extLst>
        </c:ser>
        <c:ser>
          <c:idx val="4"/>
          <c:order val="4"/>
          <c:tx>
            <c:strRef>
              <c:f>Sheet1!$F$1</c:f>
              <c:strCache>
                <c:ptCount val="1"/>
                <c:pt idx="0">
                  <c:v>Capital Outlay</c:v>
                </c:pt>
              </c:strCache>
            </c:strRef>
          </c:tx>
          <c:spPr>
            <a:ln w="25400" cap="flat" cmpd="sng" algn="ctr">
              <a:solidFill>
                <a:schemeClr val="accent3"/>
              </a:solidFill>
              <a:prstDash val="solid"/>
              <a:miter lim="800000"/>
            </a:ln>
            <a:effectLst/>
          </c:spPr>
          <c:marker>
            <c:symbol val="circle"/>
            <c:size val="5"/>
            <c:spPr>
              <a:solidFill>
                <a:schemeClr val="lt1"/>
              </a:solidFill>
              <a:ln w="12700" cap="flat" cmpd="sng" algn="ctr">
                <a:solidFill>
                  <a:schemeClr val="accent3"/>
                </a:solidFill>
                <a:prstDash val="solid"/>
                <a:miter lim="800000"/>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Sheet1!$F$2:$F$11</c:f>
              <c:numCache>
                <c:formatCode>0%</c:formatCode>
                <c:ptCount val="10"/>
                <c:pt idx="0">
                  <c:v>0.17</c:v>
                </c:pt>
                <c:pt idx="1">
                  <c:v>0.15</c:v>
                </c:pt>
                <c:pt idx="2">
                  <c:v>0.39</c:v>
                </c:pt>
                <c:pt idx="3">
                  <c:v>0.43</c:v>
                </c:pt>
                <c:pt idx="4">
                  <c:v>0.03</c:v>
                </c:pt>
                <c:pt idx="5">
                  <c:v>0</c:v>
                </c:pt>
                <c:pt idx="6">
                  <c:v>0</c:v>
                </c:pt>
                <c:pt idx="7">
                  <c:v>0</c:v>
                </c:pt>
                <c:pt idx="8">
                  <c:v>0</c:v>
                </c:pt>
                <c:pt idx="9">
                  <c:v>0</c:v>
                </c:pt>
              </c:numCache>
            </c:numRef>
          </c:val>
          <c:smooth val="0"/>
          <c:extLst>
            <c:ext xmlns:c16="http://schemas.microsoft.com/office/drawing/2014/chart" uri="{C3380CC4-5D6E-409C-BE32-E72D297353CC}">
              <c16:uniqueId val="{00000004-A083-4FB1-BFB4-EF02DBBF5243}"/>
            </c:ext>
          </c:extLst>
        </c:ser>
        <c:dLbls>
          <c:showLegendKey val="0"/>
          <c:showVal val="0"/>
          <c:showCatName val="0"/>
          <c:showSerName val="0"/>
          <c:showPercent val="0"/>
          <c:showBubbleSize val="0"/>
        </c:dLbls>
        <c:marker val="1"/>
        <c:smooth val="0"/>
        <c:axId val="867584504"/>
        <c:axId val="867587784"/>
      </c:lineChart>
      <c:catAx>
        <c:axId val="867584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867587784"/>
        <c:crosses val="autoZero"/>
        <c:auto val="1"/>
        <c:lblAlgn val="ctr"/>
        <c:lblOffset val="100"/>
        <c:noMultiLvlLbl val="0"/>
      </c:catAx>
      <c:valAx>
        <c:axId val="867587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867584504"/>
        <c:crosses val="autoZero"/>
        <c:crossBetween val="between"/>
      </c:valAx>
      <c:spPr>
        <a:noFill/>
        <a:ln>
          <a:solidFill>
            <a:srgbClr val="02A59B"/>
          </a:solidFill>
        </a:ln>
        <a:effectLst/>
      </c:spPr>
    </c:plotArea>
    <c:legend>
      <c:legendPos val="r"/>
      <c:layout>
        <c:manualLayout>
          <c:xMode val="edge"/>
          <c:yMode val="edge"/>
          <c:x val="0.68867530532632748"/>
          <c:y val="0.27161932693635965"/>
          <c:w val="0.29083813732349095"/>
          <c:h val="0.42691319455513405"/>
        </c:manualLayout>
      </c:layout>
      <c:overlay val="0"/>
      <c:spPr>
        <a:noFill/>
        <a:ln>
          <a:solidFill>
            <a:srgbClr val="02A59B"/>
          </a:solid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Montserrat" panose="00000500000000000000" pitchFamily="2"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ontserrat" panose="00000500000000000000" pitchFamily="2" charset="0"/>
                <a:ea typeface="+mn-ea"/>
                <a:cs typeface="+mn-cs"/>
              </a:defRPr>
            </a:pPr>
            <a:r>
              <a:rPr lang="en-US" dirty="0">
                <a:latin typeface="Montserrat" panose="00000500000000000000" pitchFamily="2" charset="0"/>
              </a:rPr>
              <a:t>Total Expenditures</a:t>
            </a:r>
          </a:p>
        </c:rich>
      </c:tx>
      <c:layout>
        <c:manualLayout>
          <c:xMode val="edge"/>
          <c:yMode val="edge"/>
          <c:x val="0.47614384803206788"/>
          <c:y val="2.6101133878470243E-3"/>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ontserrat" panose="00000500000000000000" pitchFamily="2" charset="0"/>
              <a:ea typeface="+mn-ea"/>
              <a:cs typeface="+mn-cs"/>
            </a:defRPr>
          </a:pPr>
          <a:endParaRPr lang="en-US"/>
        </a:p>
      </c:txPr>
    </c:title>
    <c:autoTitleDeleted val="0"/>
    <c:plotArea>
      <c:layout>
        <c:manualLayout>
          <c:layoutTarget val="inner"/>
          <c:xMode val="edge"/>
          <c:yMode val="edge"/>
          <c:x val="0.23466556876468872"/>
          <c:y val="0.11195818050247006"/>
          <c:w val="0.73338090908571074"/>
          <c:h val="0.77980256686892269"/>
        </c:manualLayout>
      </c:layout>
      <c:lineChart>
        <c:grouping val="standard"/>
        <c:varyColors val="0"/>
        <c:ser>
          <c:idx val="0"/>
          <c:order val="0"/>
          <c:tx>
            <c:strRef>
              <c:f>Sheet1!$B$1</c:f>
              <c:strCache>
                <c:ptCount val="1"/>
                <c:pt idx="0">
                  <c:v>General Government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"$"#,##0_);[Red]\("$"#,##0\)</c:formatCode>
                <c:ptCount val="10"/>
                <c:pt idx="0">
                  <c:v>1006047</c:v>
                </c:pt>
                <c:pt idx="1">
                  <c:v>1053648</c:v>
                </c:pt>
                <c:pt idx="2">
                  <c:v>1158615</c:v>
                </c:pt>
                <c:pt idx="3">
                  <c:v>1134447</c:v>
                </c:pt>
                <c:pt idx="4">
                  <c:v>1241179</c:v>
                </c:pt>
                <c:pt idx="5">
                  <c:v>1340992</c:v>
                </c:pt>
                <c:pt idx="6">
                  <c:v>1342690</c:v>
                </c:pt>
                <c:pt idx="7">
                  <c:v>1480721</c:v>
                </c:pt>
                <c:pt idx="8">
                  <c:v>1326223</c:v>
                </c:pt>
                <c:pt idx="9">
                  <c:v>1280930</c:v>
                </c:pt>
              </c:numCache>
            </c:numRef>
          </c:val>
          <c:smooth val="0"/>
          <c:extLst>
            <c:ext xmlns:c16="http://schemas.microsoft.com/office/drawing/2014/chart" uri="{C3380CC4-5D6E-409C-BE32-E72D297353CC}">
              <c16:uniqueId val="{00000000-E307-42A2-A175-59E1FC3D56C5}"/>
            </c:ext>
          </c:extLst>
        </c:ser>
        <c:ser>
          <c:idx val="1"/>
          <c:order val="1"/>
          <c:tx>
            <c:strRef>
              <c:f>Sheet1!$C$1</c:f>
              <c:strCache>
                <c:ptCount val="1"/>
                <c:pt idx="0">
                  <c:v>Public Safety</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Sheet1!$C$2:$C$11</c:f>
              <c:numCache>
                <c:formatCode>"$"#,##0_);[Red]\("$"#,##0\)</c:formatCode>
                <c:ptCount val="10"/>
                <c:pt idx="0">
                  <c:v>526152</c:v>
                </c:pt>
                <c:pt idx="1">
                  <c:v>547464</c:v>
                </c:pt>
                <c:pt idx="2">
                  <c:v>569143</c:v>
                </c:pt>
                <c:pt idx="3">
                  <c:v>593959</c:v>
                </c:pt>
                <c:pt idx="4">
                  <c:v>618643</c:v>
                </c:pt>
                <c:pt idx="5">
                  <c:v>639167</c:v>
                </c:pt>
                <c:pt idx="6">
                  <c:v>668856</c:v>
                </c:pt>
                <c:pt idx="7">
                  <c:v>682445</c:v>
                </c:pt>
                <c:pt idx="8">
                  <c:v>698664</c:v>
                </c:pt>
                <c:pt idx="9">
                  <c:v>709345</c:v>
                </c:pt>
              </c:numCache>
            </c:numRef>
          </c:val>
          <c:smooth val="0"/>
          <c:extLst>
            <c:ext xmlns:c16="http://schemas.microsoft.com/office/drawing/2014/chart" uri="{C3380CC4-5D6E-409C-BE32-E72D297353CC}">
              <c16:uniqueId val="{00000001-E307-42A2-A175-59E1FC3D56C5}"/>
            </c:ext>
          </c:extLst>
        </c:ser>
        <c:ser>
          <c:idx val="2"/>
          <c:order val="2"/>
          <c:tx>
            <c:strRef>
              <c:f>Sheet1!$D$1</c:f>
              <c:strCache>
                <c:ptCount val="1"/>
                <c:pt idx="0">
                  <c:v>Public Works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Sheet1!$D$2:$D$11</c:f>
              <c:numCache>
                <c:formatCode>"$"#,##0_);[Red]\("$"#,##0\)</c:formatCode>
                <c:ptCount val="10"/>
                <c:pt idx="0">
                  <c:v>817633</c:v>
                </c:pt>
                <c:pt idx="1">
                  <c:v>849268</c:v>
                </c:pt>
                <c:pt idx="2">
                  <c:v>384386</c:v>
                </c:pt>
                <c:pt idx="3">
                  <c:v>351294</c:v>
                </c:pt>
                <c:pt idx="4">
                  <c:v>212868</c:v>
                </c:pt>
                <c:pt idx="5">
                  <c:v>244204</c:v>
                </c:pt>
                <c:pt idx="6">
                  <c:v>637586</c:v>
                </c:pt>
                <c:pt idx="7">
                  <c:v>807597</c:v>
                </c:pt>
                <c:pt idx="8">
                  <c:v>573820</c:v>
                </c:pt>
                <c:pt idx="9">
                  <c:v>595159</c:v>
                </c:pt>
              </c:numCache>
            </c:numRef>
          </c:val>
          <c:smooth val="0"/>
          <c:extLst>
            <c:ext xmlns:c16="http://schemas.microsoft.com/office/drawing/2014/chart" uri="{C3380CC4-5D6E-409C-BE32-E72D297353CC}">
              <c16:uniqueId val="{00000002-E307-42A2-A175-59E1FC3D56C5}"/>
            </c:ext>
          </c:extLst>
        </c:ser>
        <c:ser>
          <c:idx val="3"/>
          <c:order val="3"/>
          <c:tx>
            <c:strRef>
              <c:f>Sheet1!$E$1</c:f>
              <c:strCache>
                <c:ptCount val="1"/>
                <c:pt idx="0">
                  <c:v>Conservation &amp; Development</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Sheet1!$E$2:$E$11</c:f>
              <c:numCache>
                <c:formatCode>"$"#,##0_);[Red]\("$"#,##0\)</c:formatCode>
                <c:ptCount val="10"/>
                <c:pt idx="0">
                  <c:v>188999</c:v>
                </c:pt>
                <c:pt idx="1">
                  <c:v>226727</c:v>
                </c:pt>
                <c:pt idx="2">
                  <c:v>202583</c:v>
                </c:pt>
                <c:pt idx="3">
                  <c:v>214856</c:v>
                </c:pt>
                <c:pt idx="4">
                  <c:v>255061</c:v>
                </c:pt>
                <c:pt idx="5">
                  <c:v>264723</c:v>
                </c:pt>
                <c:pt idx="6">
                  <c:v>239693</c:v>
                </c:pt>
                <c:pt idx="7">
                  <c:v>169159</c:v>
                </c:pt>
                <c:pt idx="8">
                  <c:v>179999</c:v>
                </c:pt>
                <c:pt idx="9">
                  <c:v>184835</c:v>
                </c:pt>
              </c:numCache>
            </c:numRef>
          </c:val>
          <c:smooth val="0"/>
          <c:extLst>
            <c:ext xmlns:c16="http://schemas.microsoft.com/office/drawing/2014/chart" uri="{C3380CC4-5D6E-409C-BE32-E72D297353CC}">
              <c16:uniqueId val="{00000003-E307-42A2-A175-59E1FC3D56C5}"/>
            </c:ext>
          </c:extLst>
        </c:ser>
        <c:ser>
          <c:idx val="4"/>
          <c:order val="4"/>
          <c:tx>
            <c:strRef>
              <c:f>Sheet1!$F$1</c:f>
              <c:strCache>
                <c:ptCount val="1"/>
                <c:pt idx="0">
                  <c:v>Capital Outlay</c:v>
                </c:pt>
              </c:strCache>
            </c:strRef>
          </c:tx>
          <c:spPr>
            <a:ln w="25400" cap="flat" cmpd="sng" algn="ctr">
              <a:solidFill>
                <a:schemeClr val="accent3"/>
              </a:solidFill>
              <a:prstDash val="solid"/>
              <a:miter lim="800000"/>
            </a:ln>
            <a:effectLst/>
          </c:spPr>
          <c:marker>
            <c:symbol val="circle"/>
            <c:size val="5"/>
            <c:spPr>
              <a:solidFill>
                <a:schemeClr val="lt1"/>
              </a:solidFill>
              <a:ln w="12700" cap="flat" cmpd="sng" algn="ctr">
                <a:solidFill>
                  <a:schemeClr val="accent3"/>
                </a:solidFill>
                <a:prstDash val="solid"/>
                <a:miter lim="800000"/>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Sheet1!$F$2:$F$11</c:f>
              <c:numCache>
                <c:formatCode>"$"#,##0_);[Red]\("$"#,##0\)</c:formatCode>
                <c:ptCount val="10"/>
                <c:pt idx="0">
                  <c:v>503662</c:v>
                </c:pt>
                <c:pt idx="1">
                  <c:v>480744</c:v>
                </c:pt>
                <c:pt idx="2">
                  <c:v>1495224</c:v>
                </c:pt>
                <c:pt idx="3">
                  <c:v>1703987</c:v>
                </c:pt>
                <c:pt idx="4">
                  <c:v>66834</c:v>
                </c:pt>
                <c:pt idx="5">
                  <c:v>0</c:v>
                </c:pt>
                <c:pt idx="6">
                  <c:v>0</c:v>
                </c:pt>
                <c:pt idx="7">
                  <c:v>0</c:v>
                </c:pt>
                <c:pt idx="8">
                  <c:v>0</c:v>
                </c:pt>
                <c:pt idx="9">
                  <c:v>0</c:v>
                </c:pt>
              </c:numCache>
            </c:numRef>
          </c:val>
          <c:smooth val="0"/>
          <c:extLst>
            <c:ext xmlns:c16="http://schemas.microsoft.com/office/drawing/2014/chart" uri="{C3380CC4-5D6E-409C-BE32-E72D297353CC}">
              <c16:uniqueId val="{00000004-E307-42A2-A175-59E1FC3D56C5}"/>
            </c:ext>
          </c:extLst>
        </c:ser>
        <c:dLbls>
          <c:showLegendKey val="0"/>
          <c:showVal val="0"/>
          <c:showCatName val="0"/>
          <c:showSerName val="0"/>
          <c:showPercent val="0"/>
          <c:showBubbleSize val="0"/>
        </c:dLbls>
        <c:marker val="1"/>
        <c:smooth val="0"/>
        <c:axId val="875984752"/>
        <c:axId val="875987376"/>
      </c:lineChart>
      <c:catAx>
        <c:axId val="87598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875987376"/>
        <c:crosses val="autoZero"/>
        <c:auto val="1"/>
        <c:lblAlgn val="ctr"/>
        <c:lblOffset val="100"/>
        <c:noMultiLvlLbl val="0"/>
      </c:catAx>
      <c:valAx>
        <c:axId val="87598737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875984752"/>
        <c:crosses val="autoZero"/>
        <c:crossBetween val="between"/>
      </c:valAx>
      <c:spPr>
        <a:noFill/>
        <a:ln>
          <a:solidFill>
            <a:srgbClr val="02A59B"/>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anose="00000500000000000000" pitchFamily="2" charset="0"/>
                <a:ea typeface="+mn-ea"/>
                <a:cs typeface="+mn-cs"/>
              </a:defRPr>
            </a:pPr>
            <a:r>
              <a:rPr lang="en-US" sz="1400" dirty="0">
                <a:latin typeface="Montserrat" panose="00000500000000000000" pitchFamily="2" charset="0"/>
              </a:rPr>
              <a:t>% of</a:t>
            </a:r>
            <a:r>
              <a:rPr lang="en-US" sz="1400" baseline="0" dirty="0">
                <a:latin typeface="Montserrat" panose="00000500000000000000" pitchFamily="2" charset="0"/>
              </a:rPr>
              <a:t> Total Tax Revenue</a:t>
            </a:r>
            <a:endParaRPr lang="en-US" sz="1400" dirty="0">
              <a:latin typeface="Montserrat" panose="00000500000000000000" pitchFamily="2" charset="0"/>
            </a:endParaRPr>
          </a:p>
        </c:rich>
      </c:tx>
      <c:layout>
        <c:manualLayout>
          <c:xMode val="edge"/>
          <c:yMode val="edge"/>
          <c:x val="0.12296188965317872"/>
          <c:y val="3.345725396734097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anose="00000500000000000000" pitchFamily="2" charset="0"/>
              <a:ea typeface="+mn-ea"/>
              <a:cs typeface="+mn-cs"/>
            </a:defRPr>
          </a:pPr>
          <a:endParaRPr lang="en-US"/>
        </a:p>
      </c:txPr>
    </c:title>
    <c:autoTitleDeleted val="0"/>
    <c:plotArea>
      <c:layout>
        <c:manualLayout>
          <c:layoutTarget val="inner"/>
          <c:xMode val="edge"/>
          <c:yMode val="edge"/>
          <c:x val="5.3667505953801674E-2"/>
          <c:y val="0.14517682070907426"/>
          <c:w val="0.56497619890883022"/>
          <c:h val="0.7226292659645327"/>
        </c:manualLayout>
      </c:layout>
      <c:lineChart>
        <c:grouping val="standard"/>
        <c:varyColors val="0"/>
        <c:ser>
          <c:idx val="0"/>
          <c:order val="0"/>
          <c:tx>
            <c:strRef>
              <c:f>Sheet1!$B$1</c:f>
              <c:strCache>
                <c:ptCount val="1"/>
                <c:pt idx="0">
                  <c:v>Sales Tax</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0.45</c:v>
                </c:pt>
                <c:pt idx="1">
                  <c:v>0.46</c:v>
                </c:pt>
                <c:pt idx="2">
                  <c:v>0.52</c:v>
                </c:pt>
                <c:pt idx="3">
                  <c:v>0.49</c:v>
                </c:pt>
                <c:pt idx="4">
                  <c:v>0.48</c:v>
                </c:pt>
              </c:numCache>
            </c:numRef>
          </c:val>
          <c:smooth val="0"/>
          <c:extLst>
            <c:ext xmlns:c16="http://schemas.microsoft.com/office/drawing/2014/chart" uri="{C3380CC4-5D6E-409C-BE32-E72D297353CC}">
              <c16:uniqueId val="{00000000-F44C-4DC0-BA51-4019434EF071}"/>
            </c:ext>
          </c:extLst>
        </c:ser>
        <c:ser>
          <c:idx val="1"/>
          <c:order val="1"/>
          <c:tx>
            <c:strRef>
              <c:f>Sheet1!$C$1</c:f>
              <c:strCache>
                <c:ptCount val="1"/>
                <c:pt idx="0">
                  <c:v>Income Tax</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Sheet1!$A$2:$A$6</c:f>
              <c:numCache>
                <c:formatCode>General</c:formatCode>
                <c:ptCount val="5"/>
                <c:pt idx="0">
                  <c:v>2019</c:v>
                </c:pt>
                <c:pt idx="1">
                  <c:v>2020</c:v>
                </c:pt>
                <c:pt idx="2">
                  <c:v>2021</c:v>
                </c:pt>
                <c:pt idx="3">
                  <c:v>2022</c:v>
                </c:pt>
                <c:pt idx="4">
                  <c:v>2023</c:v>
                </c:pt>
              </c:numCache>
            </c:numRef>
          </c:cat>
          <c:val>
            <c:numRef>
              <c:f>Sheet1!$C$2:$C$6</c:f>
              <c:numCache>
                <c:formatCode>0%</c:formatCode>
                <c:ptCount val="5"/>
                <c:pt idx="0">
                  <c:v>0.35</c:v>
                </c:pt>
                <c:pt idx="1">
                  <c:v>0.37</c:v>
                </c:pt>
                <c:pt idx="2">
                  <c:v>0.35</c:v>
                </c:pt>
                <c:pt idx="3">
                  <c:v>0.39</c:v>
                </c:pt>
                <c:pt idx="4">
                  <c:v>0.41</c:v>
                </c:pt>
              </c:numCache>
            </c:numRef>
          </c:val>
          <c:smooth val="0"/>
          <c:extLst>
            <c:ext xmlns:c16="http://schemas.microsoft.com/office/drawing/2014/chart" uri="{C3380CC4-5D6E-409C-BE32-E72D297353CC}">
              <c16:uniqueId val="{00000001-F44C-4DC0-BA51-4019434EF071}"/>
            </c:ext>
          </c:extLst>
        </c:ser>
        <c:ser>
          <c:idx val="2"/>
          <c:order val="2"/>
          <c:tx>
            <c:strRef>
              <c:f>Sheet1!$D$1</c:f>
              <c:strCache>
                <c:ptCount val="1"/>
                <c:pt idx="0">
                  <c:v>Road &amp; Bridge Tax</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Sheet1!$A$2:$A$6</c:f>
              <c:numCache>
                <c:formatCode>General</c:formatCode>
                <c:ptCount val="5"/>
                <c:pt idx="0">
                  <c:v>2019</c:v>
                </c:pt>
                <c:pt idx="1">
                  <c:v>2020</c:v>
                </c:pt>
                <c:pt idx="2">
                  <c:v>2021</c:v>
                </c:pt>
                <c:pt idx="3">
                  <c:v>2022</c:v>
                </c:pt>
                <c:pt idx="4">
                  <c:v>2023</c:v>
                </c:pt>
              </c:numCache>
            </c:numRef>
          </c:cat>
          <c:val>
            <c:numRef>
              <c:f>Sheet1!$D$2:$D$6</c:f>
              <c:numCache>
                <c:formatCode>0%</c:formatCode>
                <c:ptCount val="5"/>
                <c:pt idx="0">
                  <c:v>0.02</c:v>
                </c:pt>
                <c:pt idx="1">
                  <c:v>0.02</c:v>
                </c:pt>
                <c:pt idx="2">
                  <c:v>0.01</c:v>
                </c:pt>
                <c:pt idx="3">
                  <c:v>0.01</c:v>
                </c:pt>
                <c:pt idx="4">
                  <c:v>0.01</c:v>
                </c:pt>
              </c:numCache>
            </c:numRef>
          </c:val>
          <c:smooth val="0"/>
          <c:extLst>
            <c:ext xmlns:c16="http://schemas.microsoft.com/office/drawing/2014/chart" uri="{C3380CC4-5D6E-409C-BE32-E72D297353CC}">
              <c16:uniqueId val="{00000002-F44C-4DC0-BA51-4019434EF071}"/>
            </c:ext>
          </c:extLst>
        </c:ser>
        <c:ser>
          <c:idx val="3"/>
          <c:order val="3"/>
          <c:tx>
            <c:strRef>
              <c:f>Sheet1!$E$1</c:f>
              <c:strCache>
                <c:ptCount val="1"/>
                <c:pt idx="0">
                  <c:v>Telecommunications Tax</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f>Sheet1!$A$2:$A$6</c:f>
              <c:numCache>
                <c:formatCode>General</c:formatCode>
                <c:ptCount val="5"/>
                <c:pt idx="0">
                  <c:v>2019</c:v>
                </c:pt>
                <c:pt idx="1">
                  <c:v>2020</c:v>
                </c:pt>
                <c:pt idx="2">
                  <c:v>2021</c:v>
                </c:pt>
                <c:pt idx="3">
                  <c:v>2022</c:v>
                </c:pt>
                <c:pt idx="4">
                  <c:v>2023</c:v>
                </c:pt>
              </c:numCache>
            </c:numRef>
          </c:cat>
          <c:val>
            <c:numRef>
              <c:f>Sheet1!$E$2:$E$6</c:f>
              <c:numCache>
                <c:formatCode>0%</c:formatCode>
                <c:ptCount val="5"/>
                <c:pt idx="0">
                  <c:v>0.1</c:v>
                </c:pt>
                <c:pt idx="1">
                  <c:v>7.0000000000000007E-2</c:v>
                </c:pt>
                <c:pt idx="2">
                  <c:v>0.05</c:v>
                </c:pt>
                <c:pt idx="3">
                  <c:v>0.04</c:v>
                </c:pt>
                <c:pt idx="4">
                  <c:v>0.04</c:v>
                </c:pt>
              </c:numCache>
            </c:numRef>
          </c:val>
          <c:smooth val="0"/>
          <c:extLst>
            <c:ext xmlns:c16="http://schemas.microsoft.com/office/drawing/2014/chart" uri="{C3380CC4-5D6E-409C-BE32-E72D297353CC}">
              <c16:uniqueId val="{00000003-F44C-4DC0-BA51-4019434EF071}"/>
            </c:ext>
          </c:extLst>
        </c:ser>
        <c:ser>
          <c:idx val="4"/>
          <c:order val="4"/>
          <c:tx>
            <c:strRef>
              <c:f>Sheet1!$F$1</c:f>
              <c:strCache>
                <c:ptCount val="1"/>
                <c:pt idx="0">
                  <c:v>Downtown SSA</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f>Sheet1!$A$2:$A$6</c:f>
              <c:numCache>
                <c:formatCode>General</c:formatCode>
                <c:ptCount val="5"/>
                <c:pt idx="0">
                  <c:v>2019</c:v>
                </c:pt>
                <c:pt idx="1">
                  <c:v>2020</c:v>
                </c:pt>
                <c:pt idx="2">
                  <c:v>2021</c:v>
                </c:pt>
                <c:pt idx="3">
                  <c:v>2022</c:v>
                </c:pt>
                <c:pt idx="4">
                  <c:v>2023</c:v>
                </c:pt>
              </c:numCache>
            </c:numRef>
          </c:cat>
          <c:val>
            <c:numRef>
              <c:f>Sheet1!$F$2:$F$6</c:f>
              <c:numCache>
                <c:formatCode>0%</c:formatCode>
                <c:ptCount val="5"/>
                <c:pt idx="0">
                  <c:v>7.0000000000000007E-2</c:v>
                </c:pt>
                <c:pt idx="1">
                  <c:v>7.0000000000000007E-2</c:v>
                </c:pt>
                <c:pt idx="2">
                  <c:v>0.06</c:v>
                </c:pt>
                <c:pt idx="3">
                  <c:v>0.05</c:v>
                </c:pt>
                <c:pt idx="4">
                  <c:v>0.05</c:v>
                </c:pt>
              </c:numCache>
            </c:numRef>
          </c:val>
          <c:smooth val="0"/>
          <c:extLst>
            <c:ext xmlns:c16="http://schemas.microsoft.com/office/drawing/2014/chart" uri="{C3380CC4-5D6E-409C-BE32-E72D297353CC}">
              <c16:uniqueId val="{00000004-F44C-4DC0-BA51-4019434EF071}"/>
            </c:ext>
          </c:extLst>
        </c:ser>
        <c:ser>
          <c:idx val="5"/>
          <c:order val="5"/>
          <c:tx>
            <c:strRef>
              <c:f>Sheet1!$G$1</c:f>
              <c:strCache>
                <c:ptCount val="1"/>
                <c:pt idx="0">
                  <c:v>Other Taxes</c:v>
                </c:pt>
              </c:strCache>
            </c:strRef>
          </c:tx>
          <c:spPr>
            <a:ln w="25400" cap="flat" cmpd="sng" algn="ctr">
              <a:solidFill>
                <a:schemeClr val="accent3"/>
              </a:solidFill>
              <a:prstDash val="solid"/>
              <a:miter lim="800000"/>
            </a:ln>
            <a:effectLst/>
          </c:spPr>
          <c:marker>
            <c:symbol val="circle"/>
            <c:size val="5"/>
            <c:spPr>
              <a:solidFill>
                <a:schemeClr val="lt1"/>
              </a:solidFill>
              <a:ln w="12700" cap="flat" cmpd="sng" algn="ctr">
                <a:solidFill>
                  <a:schemeClr val="accent3"/>
                </a:solidFill>
                <a:prstDash val="solid"/>
                <a:miter lim="800000"/>
              </a:ln>
              <a:effectLst/>
            </c:spPr>
          </c:marker>
          <c:cat>
            <c:numRef>
              <c:f>Sheet1!$A$2:$A$6</c:f>
              <c:numCache>
                <c:formatCode>General</c:formatCode>
                <c:ptCount val="5"/>
                <c:pt idx="0">
                  <c:v>2019</c:v>
                </c:pt>
                <c:pt idx="1">
                  <c:v>2020</c:v>
                </c:pt>
                <c:pt idx="2">
                  <c:v>2021</c:v>
                </c:pt>
                <c:pt idx="3">
                  <c:v>2022</c:v>
                </c:pt>
                <c:pt idx="4">
                  <c:v>2023</c:v>
                </c:pt>
              </c:numCache>
            </c:numRef>
          </c:cat>
          <c:val>
            <c:numRef>
              <c:f>Sheet1!$G$2:$G$6</c:f>
              <c:numCache>
                <c:formatCode>0%</c:formatCode>
                <c:ptCount val="5"/>
                <c:pt idx="0">
                  <c:v>0.01</c:v>
                </c:pt>
                <c:pt idx="1">
                  <c:v>0.01</c:v>
                </c:pt>
                <c:pt idx="2">
                  <c:v>0.01</c:v>
                </c:pt>
                <c:pt idx="3">
                  <c:v>0.01</c:v>
                </c:pt>
                <c:pt idx="4">
                  <c:v>0.01</c:v>
                </c:pt>
              </c:numCache>
            </c:numRef>
          </c:val>
          <c:smooth val="0"/>
          <c:extLst>
            <c:ext xmlns:c16="http://schemas.microsoft.com/office/drawing/2014/chart" uri="{C3380CC4-5D6E-409C-BE32-E72D297353CC}">
              <c16:uniqueId val="{00000005-F44C-4DC0-BA51-4019434EF071}"/>
            </c:ext>
          </c:extLst>
        </c:ser>
        <c:dLbls>
          <c:showLegendKey val="0"/>
          <c:showVal val="0"/>
          <c:showCatName val="0"/>
          <c:showSerName val="0"/>
          <c:showPercent val="0"/>
          <c:showBubbleSize val="0"/>
        </c:dLbls>
        <c:marker val="1"/>
        <c:smooth val="0"/>
        <c:axId val="742919144"/>
        <c:axId val="742916520"/>
      </c:lineChart>
      <c:catAx>
        <c:axId val="742919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742916520"/>
        <c:crosses val="autoZero"/>
        <c:auto val="1"/>
        <c:lblAlgn val="ctr"/>
        <c:lblOffset val="100"/>
        <c:noMultiLvlLbl val="0"/>
      </c:catAx>
      <c:valAx>
        <c:axId val="742916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742919144"/>
        <c:crosses val="autoZero"/>
        <c:crossBetween val="between"/>
      </c:valAx>
      <c:spPr>
        <a:noFill/>
        <a:ln>
          <a:solidFill>
            <a:srgbClr val="02A59B"/>
          </a:solidFill>
        </a:ln>
        <a:effectLst/>
      </c:spPr>
    </c:plotArea>
    <c:legend>
      <c:legendPos val="r"/>
      <c:layout>
        <c:manualLayout>
          <c:xMode val="edge"/>
          <c:yMode val="edge"/>
          <c:x val="0.68918094869878099"/>
          <c:y val="0.21918584714250022"/>
          <c:w val="0.3003922145891767"/>
          <c:h val="0.62471279230641219"/>
        </c:manualLayout>
      </c:layout>
      <c:overlay val="0"/>
      <c:spPr>
        <a:noFill/>
        <a:ln>
          <a:solidFill>
            <a:srgbClr val="02A59B"/>
          </a:solid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anose="00000500000000000000" pitchFamily="2" charset="0"/>
                <a:ea typeface="+mn-ea"/>
                <a:cs typeface="+mn-cs"/>
              </a:defRPr>
            </a:pPr>
            <a:r>
              <a:rPr lang="en-US" sz="1400" baseline="0" dirty="0">
                <a:latin typeface="Montserrat" panose="00000500000000000000" pitchFamily="2" charset="0"/>
              </a:rPr>
              <a:t>Total Tax Revenue</a:t>
            </a:r>
            <a:endParaRPr lang="en-US" sz="1400" dirty="0">
              <a:latin typeface="Montserrat" panose="00000500000000000000" pitchFamily="2" charset="0"/>
            </a:endParaRPr>
          </a:p>
        </c:rich>
      </c:tx>
      <c:layout>
        <c:manualLayout>
          <c:xMode val="edge"/>
          <c:yMode val="edge"/>
          <c:x val="0.24871944256992926"/>
          <c:y val="2.788104497278414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anose="00000500000000000000" pitchFamily="2" charset="0"/>
              <a:ea typeface="+mn-ea"/>
              <a:cs typeface="+mn-cs"/>
            </a:defRPr>
          </a:pPr>
          <a:endParaRPr lang="en-US"/>
        </a:p>
      </c:txPr>
    </c:title>
    <c:autoTitleDeleted val="0"/>
    <c:plotArea>
      <c:layout>
        <c:manualLayout>
          <c:layoutTarget val="inner"/>
          <c:xMode val="edge"/>
          <c:yMode val="edge"/>
          <c:x val="5.3667505953801674E-2"/>
          <c:y val="0.14517682070907426"/>
          <c:w val="0.51710932320297065"/>
          <c:h val="0.7226292659645327"/>
        </c:manualLayout>
      </c:layout>
      <c:lineChart>
        <c:grouping val="standard"/>
        <c:varyColors val="0"/>
        <c:ser>
          <c:idx val="0"/>
          <c:order val="0"/>
          <c:tx>
            <c:strRef>
              <c:f>Sheet1!$B$1</c:f>
              <c:strCache>
                <c:ptCount val="1"/>
                <c:pt idx="0">
                  <c:v>Sales Tax</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Sheet1!$A$2:$A$6</c:f>
              <c:numCache>
                <c:formatCode>General</c:formatCode>
                <c:ptCount val="5"/>
                <c:pt idx="0">
                  <c:v>2019</c:v>
                </c:pt>
                <c:pt idx="1">
                  <c:v>2020</c:v>
                </c:pt>
                <c:pt idx="2">
                  <c:v>2021</c:v>
                </c:pt>
                <c:pt idx="3">
                  <c:v>2022</c:v>
                </c:pt>
                <c:pt idx="4">
                  <c:v>2023</c:v>
                </c:pt>
              </c:numCache>
            </c:numRef>
          </c:cat>
          <c:val>
            <c:numRef>
              <c:f>Sheet1!$B$2:$B$6</c:f>
              <c:numCache>
                <c:formatCode>"$"#,##0_);[Red]\("$"#,##0\)</c:formatCode>
                <c:ptCount val="5"/>
                <c:pt idx="0">
                  <c:v>1082126</c:v>
                </c:pt>
                <c:pt idx="1">
                  <c:v>1095829</c:v>
                </c:pt>
                <c:pt idx="2">
                  <c:v>1387299</c:v>
                </c:pt>
                <c:pt idx="3">
                  <c:v>1481177</c:v>
                </c:pt>
                <c:pt idx="4">
                  <c:v>1559500</c:v>
                </c:pt>
              </c:numCache>
            </c:numRef>
          </c:val>
          <c:smooth val="0"/>
          <c:extLst>
            <c:ext xmlns:c16="http://schemas.microsoft.com/office/drawing/2014/chart" uri="{C3380CC4-5D6E-409C-BE32-E72D297353CC}">
              <c16:uniqueId val="{00000000-6628-4F3D-9865-8AC481A8C352}"/>
            </c:ext>
          </c:extLst>
        </c:ser>
        <c:ser>
          <c:idx val="1"/>
          <c:order val="1"/>
          <c:tx>
            <c:strRef>
              <c:f>Sheet1!$C$1</c:f>
              <c:strCache>
                <c:ptCount val="1"/>
                <c:pt idx="0">
                  <c:v>Income Tax</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Sheet1!$A$2:$A$6</c:f>
              <c:numCache>
                <c:formatCode>General</c:formatCode>
                <c:ptCount val="5"/>
                <c:pt idx="0">
                  <c:v>2019</c:v>
                </c:pt>
                <c:pt idx="1">
                  <c:v>2020</c:v>
                </c:pt>
                <c:pt idx="2">
                  <c:v>2021</c:v>
                </c:pt>
                <c:pt idx="3">
                  <c:v>2022</c:v>
                </c:pt>
                <c:pt idx="4">
                  <c:v>2023</c:v>
                </c:pt>
              </c:numCache>
            </c:numRef>
          </c:cat>
          <c:val>
            <c:numRef>
              <c:f>Sheet1!$C$2:$C$6</c:f>
              <c:numCache>
                <c:formatCode>"$"#,##0_);[Red]\("$"#,##0\)</c:formatCode>
                <c:ptCount val="5"/>
                <c:pt idx="0">
                  <c:v>831572</c:v>
                </c:pt>
                <c:pt idx="1">
                  <c:v>871735</c:v>
                </c:pt>
                <c:pt idx="2">
                  <c:v>922028</c:v>
                </c:pt>
                <c:pt idx="3">
                  <c:v>1177566</c:v>
                </c:pt>
                <c:pt idx="4">
                  <c:v>1351766</c:v>
                </c:pt>
              </c:numCache>
            </c:numRef>
          </c:val>
          <c:smooth val="0"/>
          <c:extLst>
            <c:ext xmlns:c16="http://schemas.microsoft.com/office/drawing/2014/chart" uri="{C3380CC4-5D6E-409C-BE32-E72D297353CC}">
              <c16:uniqueId val="{00000001-6628-4F3D-9865-8AC481A8C352}"/>
            </c:ext>
          </c:extLst>
        </c:ser>
        <c:ser>
          <c:idx val="2"/>
          <c:order val="2"/>
          <c:tx>
            <c:strRef>
              <c:f>Sheet1!$D$1</c:f>
              <c:strCache>
                <c:ptCount val="1"/>
                <c:pt idx="0">
                  <c:v>Road &amp; Bridge Tax</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Sheet1!$A$2:$A$6</c:f>
              <c:numCache>
                <c:formatCode>General</c:formatCode>
                <c:ptCount val="5"/>
                <c:pt idx="0">
                  <c:v>2019</c:v>
                </c:pt>
                <c:pt idx="1">
                  <c:v>2020</c:v>
                </c:pt>
                <c:pt idx="2">
                  <c:v>2021</c:v>
                </c:pt>
                <c:pt idx="3">
                  <c:v>2022</c:v>
                </c:pt>
                <c:pt idx="4">
                  <c:v>2023</c:v>
                </c:pt>
              </c:numCache>
            </c:numRef>
          </c:cat>
          <c:val>
            <c:numRef>
              <c:f>Sheet1!$D$2:$D$6</c:f>
              <c:numCache>
                <c:formatCode>"$"#,##0_);[Red]\("$"#,##0\)</c:formatCode>
                <c:ptCount val="5"/>
                <c:pt idx="0">
                  <c:v>40574</c:v>
                </c:pt>
                <c:pt idx="1">
                  <c:v>39704</c:v>
                </c:pt>
                <c:pt idx="2">
                  <c:v>33711</c:v>
                </c:pt>
                <c:pt idx="3">
                  <c:v>33470</c:v>
                </c:pt>
                <c:pt idx="4">
                  <c:v>33552</c:v>
                </c:pt>
              </c:numCache>
            </c:numRef>
          </c:val>
          <c:smooth val="0"/>
          <c:extLst>
            <c:ext xmlns:c16="http://schemas.microsoft.com/office/drawing/2014/chart" uri="{C3380CC4-5D6E-409C-BE32-E72D297353CC}">
              <c16:uniqueId val="{00000002-6628-4F3D-9865-8AC481A8C352}"/>
            </c:ext>
          </c:extLst>
        </c:ser>
        <c:ser>
          <c:idx val="3"/>
          <c:order val="3"/>
          <c:tx>
            <c:strRef>
              <c:f>Sheet1!$E$1</c:f>
              <c:strCache>
                <c:ptCount val="1"/>
                <c:pt idx="0">
                  <c:v>Telecommunications Tax</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f>Sheet1!$A$2:$A$6</c:f>
              <c:numCache>
                <c:formatCode>General</c:formatCode>
                <c:ptCount val="5"/>
                <c:pt idx="0">
                  <c:v>2019</c:v>
                </c:pt>
                <c:pt idx="1">
                  <c:v>2020</c:v>
                </c:pt>
                <c:pt idx="2">
                  <c:v>2021</c:v>
                </c:pt>
                <c:pt idx="3">
                  <c:v>2022</c:v>
                </c:pt>
                <c:pt idx="4">
                  <c:v>2023</c:v>
                </c:pt>
              </c:numCache>
            </c:numRef>
          </c:cat>
          <c:val>
            <c:numRef>
              <c:f>Sheet1!$E$2:$E$6</c:f>
              <c:numCache>
                <c:formatCode>"$"#,##0_);[Red]\("$"#,##0\)</c:formatCode>
                <c:ptCount val="5"/>
                <c:pt idx="0">
                  <c:v>238245</c:v>
                </c:pt>
                <c:pt idx="1">
                  <c:v>174842</c:v>
                </c:pt>
                <c:pt idx="2">
                  <c:v>133056</c:v>
                </c:pt>
                <c:pt idx="3">
                  <c:v>125199</c:v>
                </c:pt>
                <c:pt idx="4">
                  <c:v>119506</c:v>
                </c:pt>
              </c:numCache>
            </c:numRef>
          </c:val>
          <c:smooth val="0"/>
          <c:extLst>
            <c:ext xmlns:c16="http://schemas.microsoft.com/office/drawing/2014/chart" uri="{C3380CC4-5D6E-409C-BE32-E72D297353CC}">
              <c16:uniqueId val="{00000003-6628-4F3D-9865-8AC481A8C352}"/>
            </c:ext>
          </c:extLst>
        </c:ser>
        <c:ser>
          <c:idx val="4"/>
          <c:order val="4"/>
          <c:tx>
            <c:strRef>
              <c:f>Sheet1!$F$1</c:f>
              <c:strCache>
                <c:ptCount val="1"/>
                <c:pt idx="0">
                  <c:v>Downtown SSA</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f>Sheet1!$A$2:$A$6</c:f>
              <c:numCache>
                <c:formatCode>General</c:formatCode>
                <c:ptCount val="5"/>
                <c:pt idx="0">
                  <c:v>2019</c:v>
                </c:pt>
                <c:pt idx="1">
                  <c:v>2020</c:v>
                </c:pt>
                <c:pt idx="2">
                  <c:v>2021</c:v>
                </c:pt>
                <c:pt idx="3">
                  <c:v>2022</c:v>
                </c:pt>
                <c:pt idx="4">
                  <c:v>2023</c:v>
                </c:pt>
              </c:numCache>
            </c:numRef>
          </c:cat>
          <c:val>
            <c:numRef>
              <c:f>Sheet1!$F$2:$F$6</c:f>
              <c:numCache>
                <c:formatCode>"$"#,##0_);[Red]\("$"#,##0\)</c:formatCode>
                <c:ptCount val="5"/>
                <c:pt idx="0">
                  <c:v>165185</c:v>
                </c:pt>
                <c:pt idx="1">
                  <c:v>165230</c:v>
                </c:pt>
                <c:pt idx="2">
                  <c:v>159159</c:v>
                </c:pt>
                <c:pt idx="3">
                  <c:v>159146</c:v>
                </c:pt>
                <c:pt idx="4">
                  <c:v>159146</c:v>
                </c:pt>
              </c:numCache>
            </c:numRef>
          </c:val>
          <c:smooth val="0"/>
          <c:extLst>
            <c:ext xmlns:c16="http://schemas.microsoft.com/office/drawing/2014/chart" uri="{C3380CC4-5D6E-409C-BE32-E72D297353CC}">
              <c16:uniqueId val="{00000004-6628-4F3D-9865-8AC481A8C352}"/>
            </c:ext>
          </c:extLst>
        </c:ser>
        <c:ser>
          <c:idx val="5"/>
          <c:order val="5"/>
          <c:tx>
            <c:strRef>
              <c:f>Sheet1!$G$1</c:f>
              <c:strCache>
                <c:ptCount val="1"/>
                <c:pt idx="0">
                  <c:v>Other Taxes</c:v>
                </c:pt>
              </c:strCache>
            </c:strRef>
          </c:tx>
          <c:spPr>
            <a:ln w="25400" cap="flat" cmpd="sng" algn="ctr">
              <a:solidFill>
                <a:schemeClr val="accent3"/>
              </a:solidFill>
              <a:prstDash val="solid"/>
              <a:miter lim="800000"/>
            </a:ln>
            <a:effectLst/>
          </c:spPr>
          <c:marker>
            <c:symbol val="circle"/>
            <c:size val="5"/>
            <c:spPr>
              <a:solidFill>
                <a:schemeClr val="lt1"/>
              </a:solidFill>
              <a:ln w="12700" cap="flat" cmpd="sng" algn="ctr">
                <a:solidFill>
                  <a:schemeClr val="accent3"/>
                </a:solidFill>
                <a:prstDash val="solid"/>
                <a:miter lim="800000"/>
              </a:ln>
              <a:effectLst/>
            </c:spPr>
          </c:marker>
          <c:cat>
            <c:numRef>
              <c:f>Sheet1!$A$2:$A$6</c:f>
              <c:numCache>
                <c:formatCode>General</c:formatCode>
                <c:ptCount val="5"/>
                <c:pt idx="0">
                  <c:v>2019</c:v>
                </c:pt>
                <c:pt idx="1">
                  <c:v>2020</c:v>
                </c:pt>
                <c:pt idx="2">
                  <c:v>2021</c:v>
                </c:pt>
                <c:pt idx="3">
                  <c:v>2022</c:v>
                </c:pt>
                <c:pt idx="4">
                  <c:v>2023</c:v>
                </c:pt>
              </c:numCache>
            </c:numRef>
          </c:cat>
          <c:val>
            <c:numRef>
              <c:f>Sheet1!$G$2:$G$6</c:f>
              <c:numCache>
                <c:formatCode>"$"#,##0_);[Red]\("$"#,##0\)</c:formatCode>
                <c:ptCount val="5"/>
                <c:pt idx="0">
                  <c:v>27021</c:v>
                </c:pt>
                <c:pt idx="1">
                  <c:v>22551</c:v>
                </c:pt>
                <c:pt idx="2">
                  <c:v>21128</c:v>
                </c:pt>
                <c:pt idx="3">
                  <c:v>38849</c:v>
                </c:pt>
                <c:pt idx="4">
                  <c:v>36648</c:v>
                </c:pt>
              </c:numCache>
            </c:numRef>
          </c:val>
          <c:smooth val="0"/>
          <c:extLst>
            <c:ext xmlns:c16="http://schemas.microsoft.com/office/drawing/2014/chart" uri="{C3380CC4-5D6E-409C-BE32-E72D297353CC}">
              <c16:uniqueId val="{00000005-6628-4F3D-9865-8AC481A8C352}"/>
            </c:ext>
          </c:extLst>
        </c:ser>
        <c:dLbls>
          <c:showLegendKey val="0"/>
          <c:showVal val="0"/>
          <c:showCatName val="0"/>
          <c:showSerName val="0"/>
          <c:showPercent val="0"/>
          <c:showBubbleSize val="0"/>
        </c:dLbls>
        <c:marker val="1"/>
        <c:smooth val="0"/>
        <c:axId val="742919144"/>
        <c:axId val="742916520"/>
      </c:lineChart>
      <c:catAx>
        <c:axId val="742919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742916520"/>
        <c:crosses val="autoZero"/>
        <c:auto val="1"/>
        <c:lblAlgn val="ctr"/>
        <c:lblOffset val="100"/>
        <c:noMultiLvlLbl val="0"/>
      </c:catAx>
      <c:valAx>
        <c:axId val="74291652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742919144"/>
        <c:crosses val="autoZero"/>
        <c:crossBetween val="between"/>
      </c:valAx>
      <c:spPr>
        <a:noFill/>
        <a:ln>
          <a:solidFill>
            <a:srgbClr val="02A59B"/>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anose="00000500000000000000" pitchFamily="2" charset="0"/>
                <a:ea typeface="+mn-ea"/>
                <a:cs typeface="+mn-cs"/>
              </a:defRPr>
            </a:pPr>
            <a:r>
              <a:rPr lang="en-US" sz="1400" dirty="0">
                <a:latin typeface="Montserrat" panose="00000500000000000000" pitchFamily="2" charset="0"/>
              </a:rPr>
              <a:t>Total Advances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anose="00000500000000000000" pitchFamily="2" charset="0"/>
              <a:ea typeface="+mn-ea"/>
              <a:cs typeface="+mn-cs"/>
            </a:defRPr>
          </a:pPr>
          <a:endParaRPr lang="en-US"/>
        </a:p>
      </c:txPr>
    </c:title>
    <c:autoTitleDeleted val="0"/>
    <c:plotArea>
      <c:layout/>
      <c:lineChart>
        <c:grouping val="standard"/>
        <c:varyColors val="0"/>
        <c:ser>
          <c:idx val="0"/>
          <c:order val="0"/>
          <c:tx>
            <c:strRef>
              <c:f>Sheet1!$B$1</c:f>
              <c:strCache>
                <c:ptCount val="1"/>
                <c:pt idx="0">
                  <c:v>General Fund</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"$"#,##0_);[Red]\("$"#,##0\)</c:formatCode>
                <c:ptCount val="10"/>
                <c:pt idx="0">
                  <c:v>2775230</c:v>
                </c:pt>
                <c:pt idx="1">
                  <c:v>2939627</c:v>
                </c:pt>
                <c:pt idx="2">
                  <c:v>3115854</c:v>
                </c:pt>
                <c:pt idx="3">
                  <c:v>3658107</c:v>
                </c:pt>
                <c:pt idx="4">
                  <c:v>4168760</c:v>
                </c:pt>
                <c:pt idx="5">
                  <c:v>5214913</c:v>
                </c:pt>
                <c:pt idx="6">
                  <c:v>5857904</c:v>
                </c:pt>
                <c:pt idx="7">
                  <c:v>6055136</c:v>
                </c:pt>
                <c:pt idx="8">
                  <c:v>5963155</c:v>
                </c:pt>
                <c:pt idx="9">
                  <c:v>5624725</c:v>
                </c:pt>
              </c:numCache>
            </c:numRef>
          </c:val>
          <c:smooth val="0"/>
          <c:extLst>
            <c:ext xmlns:c16="http://schemas.microsoft.com/office/drawing/2014/chart" uri="{C3380CC4-5D6E-409C-BE32-E72D297353CC}">
              <c16:uniqueId val="{00000000-5A6A-4F5C-8C15-0CA6FF073212}"/>
            </c:ext>
          </c:extLst>
        </c:ser>
        <c:ser>
          <c:idx val="1"/>
          <c:order val="1"/>
          <c:tx>
            <c:strRef>
              <c:f>Sheet1!$C$1</c:f>
              <c:strCache>
                <c:ptCount val="1"/>
                <c:pt idx="0">
                  <c:v>Open Spaces Fund</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Sheet1!$C$2:$C$11</c:f>
              <c:numCache>
                <c:formatCode>"$"#,##0_);[Red]\("$"#,##0\)</c:formatCode>
                <c:ptCount val="10"/>
                <c:pt idx="0">
                  <c:v>2248077</c:v>
                </c:pt>
                <c:pt idx="1">
                  <c:v>2363553</c:v>
                </c:pt>
                <c:pt idx="2">
                  <c:v>2479030</c:v>
                </c:pt>
                <c:pt idx="3">
                  <c:v>3205503</c:v>
                </c:pt>
                <c:pt idx="4">
                  <c:v>3374537</c:v>
                </c:pt>
                <c:pt idx="5">
                  <c:v>3529370</c:v>
                </c:pt>
                <c:pt idx="6">
                  <c:v>3741922</c:v>
                </c:pt>
                <c:pt idx="7">
                  <c:v>3923749</c:v>
                </c:pt>
                <c:pt idx="8">
                  <c:v>4110013</c:v>
                </c:pt>
                <c:pt idx="9">
                  <c:v>3977184</c:v>
                </c:pt>
              </c:numCache>
            </c:numRef>
          </c:val>
          <c:smooth val="0"/>
          <c:extLst>
            <c:ext xmlns:c16="http://schemas.microsoft.com/office/drawing/2014/chart" uri="{C3380CC4-5D6E-409C-BE32-E72D297353CC}">
              <c16:uniqueId val="{00000001-5A6A-4F5C-8C15-0CA6FF073212}"/>
            </c:ext>
          </c:extLst>
        </c:ser>
        <c:dLbls>
          <c:showLegendKey val="0"/>
          <c:showVal val="0"/>
          <c:showCatName val="0"/>
          <c:showSerName val="0"/>
          <c:showPercent val="0"/>
          <c:showBubbleSize val="0"/>
        </c:dLbls>
        <c:marker val="1"/>
        <c:smooth val="0"/>
        <c:axId val="487283056"/>
        <c:axId val="487288632"/>
      </c:lineChart>
      <c:catAx>
        <c:axId val="48728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487288632"/>
        <c:crosses val="autoZero"/>
        <c:auto val="1"/>
        <c:lblAlgn val="ctr"/>
        <c:lblOffset val="100"/>
        <c:noMultiLvlLbl val="0"/>
      </c:catAx>
      <c:valAx>
        <c:axId val="4872886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487283056"/>
        <c:crosses val="autoZero"/>
        <c:crossBetween val="between"/>
      </c:valAx>
      <c:spPr>
        <a:noFill/>
        <a:ln>
          <a:solidFill>
            <a:schemeClr val="accent1"/>
          </a:solid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B23B1B7-AB94-234D-9375-8B3B83702BF4}" type="datetimeFigureOut">
              <a:rPr lang="en-US" smtClean="0"/>
              <a:t>11/20/2023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BC24292-33CA-2E47-9A60-9F1F4B7FB212}" type="slidenum">
              <a:rPr lang="en-US" smtClean="0"/>
              <a:t>‹#›</a:t>
            </a:fld>
            <a:endParaRPr lang="en-US"/>
          </a:p>
        </p:txBody>
      </p:sp>
    </p:spTree>
    <p:extLst>
      <p:ext uri="{BB962C8B-B14F-4D97-AF65-F5344CB8AC3E}">
        <p14:creationId xmlns:p14="http://schemas.microsoft.com/office/powerpoint/2010/main" val="147443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710082" y="1122363"/>
            <a:ext cx="5345206" cy="2387600"/>
          </a:xfrm>
          <a:prstGeom prst="rect">
            <a:avLst/>
          </a:prstGeom>
        </p:spPr>
        <p:txBody>
          <a:bodyPr anchor="b">
            <a:normAutofit/>
          </a:bodyPr>
          <a:lstStyle>
            <a:lvl1pPr algn="l">
              <a:defRPr sz="4000">
                <a:solidFill>
                  <a:schemeClr val="bg1"/>
                </a:solidFill>
                <a:latin typeface="Montserrat" charset="0"/>
                <a:ea typeface="Montserrat" charset="0"/>
                <a:cs typeface="Montserrat" charset="0"/>
              </a:defRPr>
            </a:lvl1pPr>
          </a:lstStyle>
          <a:p>
            <a:r>
              <a:rPr lang="en-US" dirty="0"/>
              <a:t>Click to edit Master title style</a:t>
            </a:r>
          </a:p>
        </p:txBody>
      </p:sp>
      <p:sp>
        <p:nvSpPr>
          <p:cNvPr id="3" name="Subtitle 2"/>
          <p:cNvSpPr>
            <a:spLocks noGrp="1"/>
          </p:cNvSpPr>
          <p:nvPr>
            <p:ph type="subTitle" idx="1"/>
          </p:nvPr>
        </p:nvSpPr>
        <p:spPr>
          <a:xfrm>
            <a:off x="6710082" y="3602038"/>
            <a:ext cx="5345206" cy="916174"/>
          </a:xfrm>
          <a:prstGeom prst="rect">
            <a:avLst/>
          </a:prstGeom>
        </p:spPr>
        <p:txBody>
          <a:bodyPr/>
          <a:lstStyle>
            <a:lvl1pPr marL="0" indent="0" algn="l">
              <a:buNone/>
              <a:defRPr sz="2400">
                <a:solidFill>
                  <a:srgbClr val="02A59B"/>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9"/>
          <p:cNvSpPr>
            <a:spLocks noGrp="1"/>
          </p:cNvSpPr>
          <p:nvPr>
            <p:ph type="body" sz="quarter" idx="10" hasCustomPrompt="1"/>
          </p:nvPr>
        </p:nvSpPr>
        <p:spPr>
          <a:xfrm>
            <a:off x="6710363" y="4632325"/>
            <a:ext cx="5344925" cy="282575"/>
          </a:xfrm>
          <a:prstGeom prst="rect">
            <a:avLst/>
          </a:prstGeom>
        </p:spPr>
        <p:txBody>
          <a:bodyPr>
            <a:normAutofit/>
          </a:bodyPr>
          <a:lstStyle>
            <a:lvl1pPr marL="0" indent="0">
              <a:buNone/>
              <a:defRPr sz="1600">
                <a:solidFill>
                  <a:srgbClr val="A1A0A2"/>
                </a:solidFill>
                <a:latin typeface="Montserrat" charset="0"/>
                <a:ea typeface="Montserrat" charset="0"/>
                <a:cs typeface="Montserrat" charset="0"/>
              </a:defRPr>
            </a:lvl1pPr>
          </a:lstStyle>
          <a:p>
            <a:pPr lvl="0"/>
            <a:r>
              <a:rPr lang="en-US" dirty="0"/>
              <a:t>Insert 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93376"/>
            <a:ext cx="3932237" cy="1264024"/>
          </a:xfrm>
        </p:spPr>
        <p:txBody>
          <a:bodyPr anchor="b">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5183188" y="793376"/>
            <a:ext cx="6172200" cy="5378823"/>
          </a:xfrm>
        </p:spPr>
        <p:txBody>
          <a:bodyPr>
            <a:normAutofit/>
          </a:bodyPr>
          <a:lstStyle>
            <a:lvl1pPr>
              <a:defRPr sz="2000" b="1"/>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117911"/>
            <a:ext cx="3932237" cy="4054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93376"/>
            <a:ext cx="3932237" cy="1264024"/>
          </a:xfrm>
        </p:spPr>
        <p:txBody>
          <a:bodyPr anchor="b">
            <a:normAutofit/>
          </a:bodyPr>
          <a:lstStyle>
            <a:lvl1pPr>
              <a:defRPr sz="2800"/>
            </a:lvl1pPr>
          </a:lstStyle>
          <a:p>
            <a:r>
              <a:rPr lang="en-US" dirty="0"/>
              <a:t>Click to edit Master title style</a:t>
            </a:r>
          </a:p>
        </p:txBody>
      </p:sp>
      <p:sp>
        <p:nvSpPr>
          <p:cNvPr id="3" name="Picture Placeholder 2"/>
          <p:cNvSpPr>
            <a:spLocks noGrp="1"/>
          </p:cNvSpPr>
          <p:nvPr>
            <p:ph type="pic" idx="1"/>
          </p:nvPr>
        </p:nvSpPr>
        <p:spPr>
          <a:xfrm>
            <a:off x="5183188" y="793376"/>
            <a:ext cx="6172200" cy="53788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117911"/>
            <a:ext cx="3932237" cy="4054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6" name="Text Placeholder 5"/>
          <p:cNvSpPr>
            <a:spLocks noGrp="1"/>
          </p:cNvSpPr>
          <p:nvPr>
            <p:ph type="body" sz="quarter" idx="10"/>
          </p:nvPr>
        </p:nvSpPr>
        <p:spPr>
          <a:xfrm>
            <a:off x="255588" y="773205"/>
            <a:ext cx="2971800" cy="5403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89512" y="1825625"/>
            <a:ext cx="38391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516906" y="1825625"/>
            <a:ext cx="3836894"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6" name="Text Placeholder 5"/>
          <p:cNvSpPr>
            <a:spLocks noGrp="1"/>
          </p:cNvSpPr>
          <p:nvPr>
            <p:ph type="body" sz="quarter" idx="10"/>
          </p:nvPr>
        </p:nvSpPr>
        <p:spPr>
          <a:xfrm>
            <a:off x="255588" y="773205"/>
            <a:ext cx="2971800" cy="5403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89512" y="763681"/>
            <a:ext cx="7865876" cy="917482"/>
          </a:xfrm>
        </p:spPr>
        <p:txBody>
          <a:bodyPr/>
          <a:lstStyle/>
          <a:p>
            <a:r>
              <a:rPr lang="en-US"/>
              <a:t>Click to edit Master title style</a:t>
            </a:r>
          </a:p>
        </p:txBody>
      </p:sp>
      <p:sp>
        <p:nvSpPr>
          <p:cNvPr id="3" name="Text Placeholder 2"/>
          <p:cNvSpPr>
            <a:spLocks noGrp="1"/>
          </p:cNvSpPr>
          <p:nvPr>
            <p:ph type="body" idx="1"/>
          </p:nvPr>
        </p:nvSpPr>
        <p:spPr>
          <a:xfrm>
            <a:off x="3489512" y="1681163"/>
            <a:ext cx="383913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489512" y="2505075"/>
            <a:ext cx="3839135"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503272" y="1681163"/>
            <a:ext cx="38521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503272" y="2505075"/>
            <a:ext cx="38521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8" name="Text Placeholder 5"/>
          <p:cNvSpPr>
            <a:spLocks noGrp="1"/>
          </p:cNvSpPr>
          <p:nvPr>
            <p:ph type="body" sz="quarter" idx="11"/>
          </p:nvPr>
        </p:nvSpPr>
        <p:spPr>
          <a:xfrm>
            <a:off x="255588" y="773205"/>
            <a:ext cx="2971800" cy="5403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4" name="Text Placeholder 5"/>
          <p:cNvSpPr>
            <a:spLocks noGrp="1"/>
          </p:cNvSpPr>
          <p:nvPr>
            <p:ph type="body" sz="quarter" idx="10"/>
          </p:nvPr>
        </p:nvSpPr>
        <p:spPr>
          <a:xfrm>
            <a:off x="255588" y="773205"/>
            <a:ext cx="2971800" cy="5403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3" name="Text Placeholder 5"/>
          <p:cNvSpPr>
            <a:spLocks noGrp="1"/>
          </p:cNvSpPr>
          <p:nvPr>
            <p:ph type="body" sz="quarter" idx="10"/>
          </p:nvPr>
        </p:nvSpPr>
        <p:spPr>
          <a:xfrm>
            <a:off x="255588" y="773205"/>
            <a:ext cx="2971800" cy="5403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02304" y="793376"/>
            <a:ext cx="3932237" cy="1264024"/>
          </a:xfrm>
        </p:spPr>
        <p:txBody>
          <a:bodyPr anchor="b">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7530352" y="793376"/>
            <a:ext cx="3825035" cy="5378823"/>
          </a:xfrm>
        </p:spPr>
        <p:txBody>
          <a:bodyPr>
            <a:normAutofit/>
          </a:bodyPr>
          <a:lstStyle>
            <a:lvl1pPr>
              <a:defRPr sz="2000" b="1"/>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502304" y="2117911"/>
            <a:ext cx="3932237" cy="4054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6" name="Text Placeholder 5"/>
          <p:cNvSpPr>
            <a:spLocks noGrp="1"/>
          </p:cNvSpPr>
          <p:nvPr>
            <p:ph type="body" sz="quarter" idx="10"/>
          </p:nvPr>
        </p:nvSpPr>
        <p:spPr>
          <a:xfrm>
            <a:off x="255588" y="773205"/>
            <a:ext cx="2971800" cy="5403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88859" y="793376"/>
            <a:ext cx="3932237" cy="1264024"/>
          </a:xfrm>
        </p:spPr>
        <p:txBody>
          <a:bodyPr anchor="b">
            <a:normAutofit/>
          </a:bodyPr>
          <a:lstStyle>
            <a:lvl1pPr>
              <a:defRPr sz="2800"/>
            </a:lvl1pPr>
          </a:lstStyle>
          <a:p>
            <a:r>
              <a:rPr lang="en-US" dirty="0"/>
              <a:t>Click to edit Master title style</a:t>
            </a:r>
          </a:p>
        </p:txBody>
      </p:sp>
      <p:sp>
        <p:nvSpPr>
          <p:cNvPr id="3" name="Picture Placeholder 2"/>
          <p:cNvSpPr>
            <a:spLocks noGrp="1"/>
          </p:cNvSpPr>
          <p:nvPr>
            <p:ph type="pic" idx="1"/>
          </p:nvPr>
        </p:nvSpPr>
        <p:spPr>
          <a:xfrm>
            <a:off x="7503459" y="793376"/>
            <a:ext cx="3851928" cy="53788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488859" y="2117911"/>
            <a:ext cx="3932237" cy="4054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6" name="Text Placeholder 5"/>
          <p:cNvSpPr>
            <a:spLocks noGrp="1"/>
          </p:cNvSpPr>
          <p:nvPr>
            <p:ph type="body" sz="quarter" idx="10"/>
          </p:nvPr>
        </p:nvSpPr>
        <p:spPr>
          <a:xfrm>
            <a:off x="255588" y="773205"/>
            <a:ext cx="2971800" cy="5403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710082" y="1122363"/>
            <a:ext cx="5345206" cy="2387600"/>
          </a:xfrm>
          <a:prstGeom prst="rect">
            <a:avLst/>
          </a:prstGeom>
        </p:spPr>
        <p:txBody>
          <a:bodyPr anchor="b">
            <a:normAutofit/>
          </a:bodyPr>
          <a:lstStyle>
            <a:lvl1pPr algn="l">
              <a:defRPr sz="4000">
                <a:solidFill>
                  <a:schemeClr val="bg1"/>
                </a:solidFill>
                <a:latin typeface="Montserrat" charset="0"/>
                <a:ea typeface="Montserrat" charset="0"/>
                <a:cs typeface="Montserrat" charset="0"/>
              </a:defRPr>
            </a:lvl1pPr>
          </a:lstStyle>
          <a:p>
            <a:r>
              <a:rPr lang="en-US" dirty="0"/>
              <a:t>Click to edit Master title style</a:t>
            </a:r>
          </a:p>
        </p:txBody>
      </p:sp>
      <p:sp>
        <p:nvSpPr>
          <p:cNvPr id="3" name="Subtitle 2"/>
          <p:cNvSpPr>
            <a:spLocks noGrp="1"/>
          </p:cNvSpPr>
          <p:nvPr>
            <p:ph type="subTitle" idx="1"/>
          </p:nvPr>
        </p:nvSpPr>
        <p:spPr>
          <a:xfrm>
            <a:off x="6710082" y="3602038"/>
            <a:ext cx="5345206" cy="916174"/>
          </a:xfrm>
          <a:prstGeom prst="rect">
            <a:avLst/>
          </a:prstGeom>
        </p:spPr>
        <p:txBody>
          <a:bodyPr/>
          <a:lstStyle>
            <a:lvl1pPr marL="0" indent="0" algn="l">
              <a:buNone/>
              <a:defRPr sz="2400">
                <a:solidFill>
                  <a:srgbClr val="02A59B"/>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9"/>
          <p:cNvSpPr>
            <a:spLocks noGrp="1"/>
          </p:cNvSpPr>
          <p:nvPr>
            <p:ph type="body" sz="quarter" idx="10" hasCustomPrompt="1"/>
          </p:nvPr>
        </p:nvSpPr>
        <p:spPr>
          <a:xfrm>
            <a:off x="6710363" y="4632325"/>
            <a:ext cx="5344925" cy="282575"/>
          </a:xfrm>
          <a:prstGeom prst="rect">
            <a:avLst/>
          </a:prstGeom>
        </p:spPr>
        <p:txBody>
          <a:bodyPr>
            <a:normAutofit/>
          </a:bodyPr>
          <a:lstStyle>
            <a:lvl1pPr marL="0" indent="0">
              <a:buNone/>
              <a:defRPr sz="1600">
                <a:solidFill>
                  <a:srgbClr val="A1A0A2"/>
                </a:solidFill>
                <a:latin typeface="Montserrat" charset="0"/>
                <a:ea typeface="Montserrat" charset="0"/>
                <a:cs typeface="Montserrat" charset="0"/>
              </a:defRPr>
            </a:lvl1pPr>
          </a:lstStyle>
          <a:p>
            <a:pPr lvl="0"/>
            <a:r>
              <a:rPr lang="en-US" dirty="0"/>
              <a:t>Insert 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2A59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21876"/>
            <a:ext cx="9603441" cy="917482"/>
          </a:xfrm>
        </p:spPr>
        <p:txBody>
          <a:bodyPr/>
          <a:lstStyle/>
          <a:p>
            <a:r>
              <a:rPr lang="en-US" dirty="0"/>
              <a:t>Click to edit Master title style</a:t>
            </a:r>
          </a:p>
        </p:txBody>
      </p:sp>
      <p:sp>
        <p:nvSpPr>
          <p:cNvPr id="3" name="Content Placeholder 2"/>
          <p:cNvSpPr>
            <a:spLocks noGrp="1"/>
          </p:cNvSpPr>
          <p:nvPr>
            <p:ph idx="1"/>
          </p:nvPr>
        </p:nvSpPr>
        <p:spPr>
          <a:xfrm>
            <a:off x="838200" y="1260847"/>
            <a:ext cx="10515600" cy="480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2A59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9596718" cy="917482"/>
          </a:xfrm>
        </p:spPr>
        <p:txBody>
          <a:bodyPr/>
          <a:lstStyle/>
          <a:p>
            <a:r>
              <a:rPr lang="en-US"/>
              <a:t>Click to edit Master title style</a:t>
            </a:r>
          </a:p>
        </p:txBody>
      </p:sp>
      <p:sp>
        <p:nvSpPr>
          <p:cNvPr id="3" name="Content Placeholder 2"/>
          <p:cNvSpPr>
            <a:spLocks noGrp="1"/>
          </p:cNvSpPr>
          <p:nvPr>
            <p:ph sz="half" idx="1"/>
          </p:nvPr>
        </p:nvSpPr>
        <p:spPr>
          <a:xfrm>
            <a:off x="838200" y="1260848"/>
            <a:ext cx="5181600" cy="4797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60848"/>
            <a:ext cx="5181600" cy="4797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228600"/>
            <a:ext cx="9601853" cy="917482"/>
          </a:xfrm>
        </p:spPr>
        <p:txBody>
          <a:bodyPr/>
          <a:lstStyle/>
          <a:p>
            <a:r>
              <a:rPr lang="en-US"/>
              <a:t>Click to edit Master title style</a:t>
            </a:r>
          </a:p>
        </p:txBody>
      </p:sp>
      <p:sp>
        <p:nvSpPr>
          <p:cNvPr id="3" name="Text Placeholder 2"/>
          <p:cNvSpPr>
            <a:spLocks noGrp="1"/>
          </p:cNvSpPr>
          <p:nvPr>
            <p:ph type="body" idx="1"/>
          </p:nvPr>
        </p:nvSpPr>
        <p:spPr>
          <a:xfrm>
            <a:off x="839788" y="125758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192991"/>
            <a:ext cx="5157787" cy="38850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25758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192991"/>
            <a:ext cx="5183188" cy="3885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9603441" cy="917482"/>
          </a:xfrm>
        </p:spPr>
        <p:txBody>
          <a:bodyPr/>
          <a:lstStyle/>
          <a:p>
            <a:r>
              <a:rPr lang="en-US"/>
              <a:t>Click to edit Master title style</a:t>
            </a:r>
          </a:p>
        </p:txBody>
      </p:sp>
      <p:sp>
        <p:nvSpPr>
          <p:cNvPr id="3"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235323"/>
            <a:ext cx="3932237" cy="1264024"/>
          </a:xfrm>
        </p:spPr>
        <p:txBody>
          <a:bodyPr anchor="b">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5183188" y="235323"/>
            <a:ext cx="6172200" cy="5936877"/>
          </a:xfrm>
        </p:spPr>
        <p:txBody>
          <a:bodyPr>
            <a:normAutofit/>
          </a:bodyPr>
          <a:lstStyle>
            <a:lvl1pPr>
              <a:defRPr sz="2000" b="1"/>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1559858"/>
            <a:ext cx="3932237" cy="46123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228600"/>
            <a:ext cx="3932237" cy="1264024"/>
          </a:xfrm>
        </p:spPr>
        <p:txBody>
          <a:bodyPr anchor="b">
            <a:normAutofit/>
          </a:bodyPr>
          <a:lstStyle>
            <a:lvl1pPr>
              <a:defRPr sz="2800"/>
            </a:lvl1pPr>
          </a:lstStyle>
          <a:p>
            <a:r>
              <a:rPr lang="en-US" dirty="0"/>
              <a:t>Click to edit Master title style</a:t>
            </a:r>
          </a:p>
        </p:txBody>
      </p:sp>
      <p:sp>
        <p:nvSpPr>
          <p:cNvPr id="3" name="Picture Placeholder 2"/>
          <p:cNvSpPr>
            <a:spLocks noGrp="1"/>
          </p:cNvSpPr>
          <p:nvPr>
            <p:ph type="pic" idx="1"/>
          </p:nvPr>
        </p:nvSpPr>
        <p:spPr>
          <a:xfrm>
            <a:off x="5183188" y="228600"/>
            <a:ext cx="6172200" cy="5943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1553135"/>
            <a:ext cx="3932237" cy="46190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2A59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p:nvPr>
        </p:nvSpPr>
        <p:spPr>
          <a:xfrm>
            <a:off x="669891" y="3509490"/>
            <a:ext cx="5345206" cy="405685"/>
          </a:xfrm>
          <a:prstGeom prst="rect">
            <a:avLst/>
          </a:prstGeom>
          <a:noFill/>
        </p:spPr>
        <p:txBody>
          <a:bodyPr lIns="0" tIns="0" rIns="0" bIns="0" anchor="t"/>
          <a:lstStyle>
            <a:lvl1pPr>
              <a:defRPr>
                <a:solidFill>
                  <a:schemeClr val="bg1"/>
                </a:solidFill>
                <a:latin typeface="Montserrat" charset="0"/>
                <a:ea typeface="Montserrat" charset="0"/>
                <a:cs typeface="Montserrat" charset="0"/>
              </a:defRPr>
            </a:lvl1pPr>
          </a:lstStyle>
          <a:p>
            <a:endParaRPr lang="en-US" dirty="0">
              <a:solidFill>
                <a:srgbClr val="02A59B"/>
              </a:solidFill>
            </a:endParaRPr>
          </a:p>
        </p:txBody>
      </p:sp>
      <p:sp>
        <p:nvSpPr>
          <p:cNvPr id="6" name="Subtitle 3"/>
          <p:cNvSpPr>
            <a:spLocks noGrp="1"/>
          </p:cNvSpPr>
          <p:nvPr>
            <p:ph type="subTitle" idx="1"/>
          </p:nvPr>
        </p:nvSpPr>
        <p:spPr>
          <a:xfrm>
            <a:off x="6710082" y="4514044"/>
            <a:ext cx="5345206" cy="1397359"/>
          </a:xfrm>
          <a:prstGeom prst="rect">
            <a:avLst/>
          </a:prstGeom>
          <a:solidFill>
            <a:srgbClr val="02A59B"/>
          </a:solidFill>
        </p:spPr>
        <p:txBody>
          <a:bodyPr anchor="ctr" anchorCtr="0"/>
          <a:lstStyle>
            <a:lvl1pPr marL="0" indent="0">
              <a:buNone/>
              <a:defRPr b="0" i="0">
                <a:solidFill>
                  <a:schemeClr val="bg1"/>
                </a:solidFill>
                <a:latin typeface="Montserrat" charset="0"/>
                <a:ea typeface="Montserrat" charset="0"/>
                <a:cs typeface="Montserrat" charset="0"/>
              </a:defRPr>
            </a:lvl1pPr>
          </a:lstStyle>
          <a:p>
            <a:pPr>
              <a:spcBef>
                <a:spcPts val="1400"/>
              </a:spcBef>
            </a:pPr>
            <a:endParaRPr lang="en-US" sz="1200" b="1" dirty="0"/>
          </a:p>
        </p:txBody>
      </p:sp>
      <p:sp>
        <p:nvSpPr>
          <p:cNvPr id="7" name="Text Placeholder 16"/>
          <p:cNvSpPr>
            <a:spLocks noGrp="1"/>
          </p:cNvSpPr>
          <p:nvPr>
            <p:ph type="body" sz="quarter" idx="11"/>
          </p:nvPr>
        </p:nvSpPr>
        <p:spPr>
          <a:xfrm>
            <a:off x="669925" y="4041775"/>
            <a:ext cx="5345113" cy="1066800"/>
          </a:xfrm>
          <a:prstGeom prst="rect">
            <a:avLst/>
          </a:prstGeom>
        </p:spPr>
        <p:txBody>
          <a:bodyPr lIns="0" tIns="0" rIns="0" bIns="0"/>
          <a:lstStyle>
            <a:lvl1pPr marL="0" indent="0">
              <a:buNone/>
              <a:defRPr sz="1400" baseline="0">
                <a:solidFill>
                  <a:schemeClr val="bg1"/>
                </a:solidFill>
                <a:latin typeface="Montserrat" charset="0"/>
                <a:ea typeface="Montserrat" charset="0"/>
                <a:cs typeface="Montserrat"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21876"/>
            <a:ext cx="9603441" cy="917482"/>
          </a:xfrm>
        </p:spPr>
        <p:txBody>
          <a:bodyPr/>
          <a:lstStyle/>
          <a:p>
            <a:r>
              <a:rPr lang="en-US" dirty="0"/>
              <a:t>Click to edit Master title style</a:t>
            </a:r>
          </a:p>
        </p:txBody>
      </p:sp>
      <p:sp>
        <p:nvSpPr>
          <p:cNvPr id="3" name="Content Placeholder 2"/>
          <p:cNvSpPr>
            <a:spLocks noGrp="1"/>
          </p:cNvSpPr>
          <p:nvPr>
            <p:ph idx="1"/>
          </p:nvPr>
        </p:nvSpPr>
        <p:spPr>
          <a:xfrm>
            <a:off x="838200" y="1260847"/>
            <a:ext cx="10515600" cy="480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2A59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9596718" cy="917482"/>
          </a:xfrm>
        </p:spPr>
        <p:txBody>
          <a:bodyPr/>
          <a:lstStyle/>
          <a:p>
            <a:r>
              <a:rPr lang="en-US"/>
              <a:t>Click to edit Master title style</a:t>
            </a:r>
          </a:p>
        </p:txBody>
      </p:sp>
      <p:sp>
        <p:nvSpPr>
          <p:cNvPr id="3" name="Content Placeholder 2"/>
          <p:cNvSpPr>
            <a:spLocks noGrp="1"/>
          </p:cNvSpPr>
          <p:nvPr>
            <p:ph sz="half" idx="1"/>
          </p:nvPr>
        </p:nvSpPr>
        <p:spPr>
          <a:xfrm>
            <a:off x="838200" y="1260848"/>
            <a:ext cx="5181600" cy="4797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60848"/>
            <a:ext cx="5181600" cy="4797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228600"/>
            <a:ext cx="9601853" cy="917482"/>
          </a:xfrm>
        </p:spPr>
        <p:txBody>
          <a:bodyPr/>
          <a:lstStyle/>
          <a:p>
            <a:r>
              <a:rPr lang="en-US"/>
              <a:t>Click to edit Master title style</a:t>
            </a:r>
          </a:p>
        </p:txBody>
      </p:sp>
      <p:sp>
        <p:nvSpPr>
          <p:cNvPr id="3" name="Text Placeholder 2"/>
          <p:cNvSpPr>
            <a:spLocks noGrp="1"/>
          </p:cNvSpPr>
          <p:nvPr>
            <p:ph type="body" idx="1"/>
          </p:nvPr>
        </p:nvSpPr>
        <p:spPr>
          <a:xfrm>
            <a:off x="839788" y="125758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192991"/>
            <a:ext cx="5157787" cy="38850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25758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192991"/>
            <a:ext cx="5183188" cy="3885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9603441" cy="917482"/>
          </a:xfrm>
        </p:spPr>
        <p:txBody>
          <a:bodyPr/>
          <a:lstStyle/>
          <a:p>
            <a:r>
              <a:rPr lang="en-US"/>
              <a:t>Click to edit Master title style</a:t>
            </a:r>
          </a:p>
        </p:txBody>
      </p:sp>
      <p:sp>
        <p:nvSpPr>
          <p:cNvPr id="3"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235323"/>
            <a:ext cx="3932237" cy="1264024"/>
          </a:xfrm>
        </p:spPr>
        <p:txBody>
          <a:bodyPr anchor="b">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5183188" y="235323"/>
            <a:ext cx="6172200" cy="5936877"/>
          </a:xfrm>
        </p:spPr>
        <p:txBody>
          <a:bodyPr>
            <a:normAutofit/>
          </a:bodyPr>
          <a:lstStyle>
            <a:lvl1pPr>
              <a:defRPr sz="2000" b="1"/>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1559858"/>
            <a:ext cx="3932237" cy="46123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228600"/>
            <a:ext cx="3932237" cy="1264024"/>
          </a:xfrm>
        </p:spPr>
        <p:txBody>
          <a:bodyPr anchor="b">
            <a:normAutofit/>
          </a:bodyPr>
          <a:lstStyle>
            <a:lvl1pPr>
              <a:defRPr sz="2800"/>
            </a:lvl1pPr>
          </a:lstStyle>
          <a:p>
            <a:r>
              <a:rPr lang="en-US" dirty="0"/>
              <a:t>Click to edit Master title style</a:t>
            </a:r>
          </a:p>
        </p:txBody>
      </p:sp>
      <p:sp>
        <p:nvSpPr>
          <p:cNvPr id="3" name="Picture Placeholder 2"/>
          <p:cNvSpPr>
            <a:spLocks noGrp="1"/>
          </p:cNvSpPr>
          <p:nvPr>
            <p:ph type="pic" idx="1"/>
          </p:nvPr>
        </p:nvSpPr>
        <p:spPr>
          <a:xfrm>
            <a:off x="5183188" y="228600"/>
            <a:ext cx="6172200" cy="5943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1553135"/>
            <a:ext cx="3932237" cy="46190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F68D2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F68D2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2A59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
        <p:nvSpPr>
          <p:cNvPr id="5" name="Title 1"/>
          <p:cNvSpPr>
            <a:spLocks noGrp="1"/>
          </p:cNvSpPr>
          <p:nvPr>
            <p:ph type="ctrTitle"/>
          </p:nvPr>
        </p:nvSpPr>
        <p:spPr>
          <a:xfrm>
            <a:off x="381000" y="1122363"/>
            <a:ext cx="5394158" cy="2387600"/>
          </a:xfrm>
        </p:spPr>
        <p:txBody>
          <a:bodyPr anchor="b">
            <a:normAutofit/>
          </a:bodyPr>
          <a:lstStyle>
            <a:lvl1pPr algn="l">
              <a:defRPr sz="4000"/>
            </a:lvl1pPr>
          </a:lstStyle>
          <a:p>
            <a:r>
              <a:rPr lang="en-US" dirty="0"/>
              <a:t>Click to edit Master title style</a:t>
            </a:r>
          </a:p>
        </p:txBody>
      </p:sp>
      <p:sp>
        <p:nvSpPr>
          <p:cNvPr id="6" name="Subtitle 2"/>
          <p:cNvSpPr>
            <a:spLocks noGrp="1"/>
          </p:cNvSpPr>
          <p:nvPr>
            <p:ph type="subTitle" idx="1"/>
          </p:nvPr>
        </p:nvSpPr>
        <p:spPr>
          <a:xfrm>
            <a:off x="381000" y="3602038"/>
            <a:ext cx="5394158" cy="1655762"/>
          </a:xfrm>
        </p:spPr>
        <p:txBody>
          <a:bodyPr/>
          <a:lstStyle>
            <a:lvl1pPr marL="0" indent="0" algn="l">
              <a:buNone/>
              <a:defRPr sz="2400">
                <a:solidFill>
                  <a:srgbClr val="F68D2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kich Closing">
    <p:spTree>
      <p:nvGrpSpPr>
        <p:cNvPr id="1" name=""/>
        <p:cNvGrpSpPr/>
        <p:nvPr/>
      </p:nvGrpSpPr>
      <p:grpSpPr>
        <a:xfrm>
          <a:off x="0" y="0"/>
          <a:ext cx="0" cy="0"/>
          <a:chOff x="0" y="0"/>
          <a:chExt cx="0" cy="0"/>
        </a:xfrm>
      </p:grpSpPr>
      <p:sp>
        <p:nvSpPr>
          <p:cNvPr id="6" name="Text Placeholder 10"/>
          <p:cNvSpPr txBox="1">
            <a:spLocks/>
          </p:cNvSpPr>
          <p:nvPr userDrawn="1"/>
        </p:nvSpPr>
        <p:spPr>
          <a:xfrm>
            <a:off x="4385329" y="4739338"/>
            <a:ext cx="3424237" cy="908050"/>
          </a:xfrm>
          <a:prstGeom prst="rect">
            <a:avLst/>
          </a:prstGeom>
        </p:spPr>
        <p:txBody>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mn-cs"/>
              </a:defRPr>
            </a:lvl1pPr>
            <a:lvl2pPr marL="457200" indent="0" algn="ctr"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ctr"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b="0" i="0" dirty="0">
                <a:latin typeface="Montserrat" charset="0"/>
                <a:ea typeface="Montserrat" charset="0"/>
                <a:cs typeface="Montserrat" charset="0"/>
              </a:rPr>
              <a:t>LinkedIn: www.linkedin.com/company/sikich</a:t>
            </a:r>
          </a:p>
          <a:p>
            <a:pPr fontAlgn="auto">
              <a:spcAft>
                <a:spcPts val="0"/>
              </a:spcAft>
              <a:defRPr/>
            </a:pPr>
            <a:r>
              <a:rPr lang="en-US" b="0" i="0" dirty="0">
                <a:latin typeface="Montserrat" charset="0"/>
                <a:ea typeface="Montserrat" charset="0"/>
                <a:cs typeface="Montserrat" charset="0"/>
              </a:rPr>
              <a:t>Facebook: www.facebook.com/sikichllp</a:t>
            </a:r>
          </a:p>
          <a:p>
            <a:pPr fontAlgn="auto">
              <a:spcAft>
                <a:spcPts val="0"/>
              </a:spcAft>
              <a:defRPr/>
            </a:pPr>
            <a:r>
              <a:rPr lang="en-US" b="0" i="0" dirty="0">
                <a:latin typeface="Montserrat" charset="0"/>
                <a:ea typeface="Montserrat" charset="0"/>
                <a:cs typeface="Montserrat" charset="0"/>
              </a:rPr>
              <a:t>Twitter: www.twitter.com/sikichllp</a:t>
            </a:r>
            <a:br>
              <a:rPr lang="en-US" b="0" i="0" dirty="0">
                <a:latin typeface="Montserrat" charset="0"/>
                <a:ea typeface="Montserrat" charset="0"/>
                <a:cs typeface="Montserrat" charset="0"/>
              </a:rPr>
            </a:br>
            <a:r>
              <a:rPr lang="en-US" b="0" i="0" dirty="0">
                <a:latin typeface="Montserrat" charset="0"/>
                <a:ea typeface="Montserrat" charset="0"/>
                <a:cs typeface="Montserrat" charset="0"/>
              </a:rPr>
              <a:t>Blog: </a:t>
            </a:r>
            <a:r>
              <a:rPr lang="en-US" b="0" i="0" dirty="0">
                <a:latin typeface="Montserrat" panose="00000500000000000000" pitchFamily="2" charset="0"/>
                <a:ea typeface="Helvetica" charset="0"/>
                <a:cs typeface="Helvetica" charset="0"/>
              </a:rPr>
              <a:t>www.sikich.com/insights</a:t>
            </a:r>
            <a:endParaRPr lang="en-US" b="0" i="0" dirty="0">
              <a:latin typeface="Montserrat" charset="0"/>
              <a:ea typeface="Montserrat" charset="0"/>
              <a:cs typeface="Montserrat"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2A59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73206"/>
            <a:ext cx="10515600" cy="917482"/>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0.xml"/><Relationship Id="rId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4.png"/><Relationship Id="rId5" Type="http://schemas.openxmlformats.org/officeDocument/2006/relationships/slideLayout" Target="../slideLayouts/slideLayout8.xml"/><Relationship Id="rId10" Type="http://schemas.openxmlformats.org/officeDocument/2006/relationships/theme" Target="../theme/theme4.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6.png"/><Relationship Id="rId5" Type="http://schemas.openxmlformats.org/officeDocument/2006/relationships/slideLayout" Target="../slideLayouts/slideLayout24.xml"/><Relationship Id="rId10" Type="http://schemas.openxmlformats.org/officeDocument/2006/relationships/theme" Target="../theme/theme6.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7.png"/><Relationship Id="rId5" Type="http://schemas.openxmlformats.org/officeDocument/2006/relationships/slideLayout" Target="../slideLayouts/slideLayout33.xml"/><Relationship Id="rId10" Type="http://schemas.openxmlformats.org/officeDocument/2006/relationships/theme" Target="../theme/theme7.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9.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7032812" y="389965"/>
            <a:ext cx="184731" cy="369332"/>
          </a:xfrm>
          <a:prstGeom prst="rect">
            <a:avLst/>
          </a:prstGeom>
          <a:noFill/>
        </p:spPr>
        <p:txBody>
          <a:bodyPr wrap="none" rtlCol="0">
            <a:spAutoFit/>
          </a:bodyPr>
          <a:lstStyle/>
          <a:p>
            <a:endParaRPr lang="en-US"/>
          </a:p>
        </p:txBody>
      </p:sp>
      <p:sp>
        <p:nvSpPr>
          <p:cNvPr id="12"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178055274"/>
      </p:ext>
    </p:extLst>
  </p:cSld>
  <p:clrMap bg1="lt1" tx1="dk1" bg2="lt2" tx2="dk2" accent1="accent1" accent2="accent2" accent3="accent3" accent4="accent4" accent5="accent5" accent6="accent6" hlink="hlink" folHlink="folHlink"/>
  <p:sldLayoutIdLst>
    <p:sldLayoutId id="2147483720" r:id="rId1"/>
  </p:sldLayoutIdLst>
  <p:txStyles>
    <p:titleStyle>
      <a:lvl1pPr algn="l" defTabSz="914400" rtl="0" eaLnBrk="1" latinLnBrk="0" hangingPunct="1">
        <a:lnSpc>
          <a:spcPct val="90000"/>
        </a:lnSpc>
        <a:spcBef>
          <a:spcPct val="0"/>
        </a:spcBef>
        <a:buNone/>
        <a:defRPr sz="2800" b="1" i="0" kern="1200" cap="all" baseline="0">
          <a:solidFill>
            <a:srgbClr val="003A5D"/>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Clr>
          <a:srgbClr val="02A59B"/>
        </a:buClr>
        <a:buFont typeface="Wingdings" charset="2"/>
        <a:buChar char="§"/>
        <a:defRPr sz="2000" b="0" i="0" kern="1200">
          <a:solidFill>
            <a:srgbClr val="003A5D"/>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Clr>
          <a:srgbClr val="02A59B"/>
        </a:buClr>
        <a:buFont typeface="Wingdings" charset="2"/>
        <a:buChar char="§"/>
        <a:defRPr sz="1800" b="0" i="0" kern="1200">
          <a:solidFill>
            <a:srgbClr val="7F7F7F"/>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7032812" y="389965"/>
            <a:ext cx="184731" cy="369332"/>
          </a:xfrm>
          <a:prstGeom prst="rect">
            <a:avLst/>
          </a:prstGeom>
          <a:noFill/>
        </p:spPr>
        <p:txBody>
          <a:bodyPr wrap="none" rtlCol="0">
            <a:spAutoFit/>
          </a:bodyPr>
          <a:lstStyle/>
          <a:p>
            <a:endParaRPr lang="en-US"/>
          </a:p>
        </p:txBody>
      </p:sp>
      <p:sp>
        <p:nvSpPr>
          <p:cNvPr id="12"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529525786"/>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2800" b="1" i="0" kern="1200" cap="all" baseline="0">
          <a:solidFill>
            <a:srgbClr val="003A5D"/>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Clr>
          <a:srgbClr val="02A59B"/>
        </a:buClr>
        <a:buFont typeface="Wingdings" charset="2"/>
        <a:buChar char="§"/>
        <a:defRPr sz="2000" b="0" i="0" kern="1200">
          <a:solidFill>
            <a:srgbClr val="003A5D"/>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Clr>
          <a:srgbClr val="02A59B"/>
        </a:buClr>
        <a:buFont typeface="Wingdings" charset="2"/>
        <a:buChar char="§"/>
        <a:defRPr sz="1800" b="0" i="0" kern="1200">
          <a:solidFill>
            <a:srgbClr val="7F7F7F"/>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7032812" y="389965"/>
            <a:ext cx="184731" cy="369332"/>
          </a:xfrm>
          <a:prstGeom prst="rect">
            <a:avLst/>
          </a:prstGeom>
          <a:noFill/>
        </p:spPr>
        <p:txBody>
          <a:bodyPr wrap="none" rtlCol="0">
            <a:spAutoFit/>
          </a:bodyPr>
          <a:lstStyle/>
          <a:p>
            <a:endParaRPr lang="en-US"/>
          </a:p>
        </p:txBody>
      </p:sp>
      <p:sp>
        <p:nvSpPr>
          <p:cNvPr id="12"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3898059"/>
      </p:ext>
    </p:extLst>
  </p:cSld>
  <p:clrMap bg1="lt1" tx1="dk1" bg2="lt2" tx2="dk2" accent1="accent1" accent2="accent2" accent3="accent3" accent4="accent4" accent5="accent5" accent6="accent6" hlink="hlink" folHlink="folHlink"/>
  <p:sldLayoutIdLst>
    <p:sldLayoutId id="2147483730" r:id="rId1"/>
  </p:sldLayoutIdLst>
  <p:txStyles>
    <p:titleStyle>
      <a:lvl1pPr algn="l" defTabSz="914400" rtl="0" eaLnBrk="1" latinLnBrk="0" hangingPunct="1">
        <a:lnSpc>
          <a:spcPct val="90000"/>
        </a:lnSpc>
        <a:spcBef>
          <a:spcPct val="0"/>
        </a:spcBef>
        <a:buNone/>
        <a:defRPr sz="2800" b="1" i="0" kern="1200" cap="all" baseline="0">
          <a:solidFill>
            <a:srgbClr val="003A5D"/>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Clr>
          <a:srgbClr val="02A59B"/>
        </a:buClr>
        <a:buFont typeface="Wingdings" charset="2"/>
        <a:buChar char="§"/>
        <a:defRPr sz="2000" b="0" i="0" kern="1200">
          <a:solidFill>
            <a:srgbClr val="003A5D"/>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Clr>
          <a:srgbClr val="02A59B"/>
        </a:buClr>
        <a:buFont typeface="Wingdings" charset="2"/>
        <a:buChar char="§"/>
        <a:defRPr sz="1800" b="0" i="0" kern="1200">
          <a:solidFill>
            <a:srgbClr val="7F7F7F"/>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7032812" y="389965"/>
            <a:ext cx="184731" cy="369332"/>
          </a:xfrm>
          <a:prstGeom prst="rect">
            <a:avLst/>
          </a:prstGeom>
          <a:noFill/>
        </p:spPr>
        <p:txBody>
          <a:bodyPr wrap="none" rtlCol="0">
            <a:spAutoFit/>
          </a:bodyPr>
          <a:lstStyle/>
          <a:p>
            <a:endParaRPr lang="en-US"/>
          </a:p>
        </p:txBody>
      </p:sp>
      <p:sp>
        <p:nvSpPr>
          <p:cNvPr id="12"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6056533"/>
      </p:ext>
    </p:extLst>
  </p:cSld>
  <p:clrMap bg1="lt1" tx1="dk1" bg2="lt2" tx2="dk2" accent1="accent1" accent2="accent2" accent3="accent3" accent4="accent4" accent5="accent5" accent6="accent6" hlink="hlink" folHlink="folHlink"/>
  <p:sldLayoutIdLst>
    <p:sldLayoutId id="2147483794" r:id="rId1"/>
  </p:sldLayoutIdLst>
  <p:txStyles>
    <p:titleStyle>
      <a:lvl1pPr algn="l" defTabSz="914400" rtl="0" eaLnBrk="1" latinLnBrk="0" hangingPunct="1">
        <a:lnSpc>
          <a:spcPct val="90000"/>
        </a:lnSpc>
        <a:spcBef>
          <a:spcPct val="0"/>
        </a:spcBef>
        <a:buNone/>
        <a:defRPr sz="2800" b="1" i="0" kern="1200" cap="all" baseline="0">
          <a:solidFill>
            <a:srgbClr val="003A5D"/>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Clr>
          <a:srgbClr val="02A59B"/>
        </a:buClr>
        <a:buFont typeface="Wingdings" charset="2"/>
        <a:buChar char="§"/>
        <a:defRPr sz="2000" b="0" i="0" kern="1200">
          <a:solidFill>
            <a:srgbClr val="003A5D"/>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Clr>
          <a:srgbClr val="02A59B"/>
        </a:buClr>
        <a:buFont typeface="Wingdings" charset="2"/>
        <a:buChar char="§"/>
        <a:defRPr sz="1800" b="0" i="0" kern="1200">
          <a:solidFill>
            <a:srgbClr val="7F7F7F"/>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773206"/>
            <a:ext cx="10515600" cy="917482"/>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TWO LINES EXTEND TO HERE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139132902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xStyles>
    <p:titleStyle>
      <a:lvl1pPr algn="l" defTabSz="914400" rtl="0" eaLnBrk="1" latinLnBrk="0" hangingPunct="1">
        <a:lnSpc>
          <a:spcPct val="90000"/>
        </a:lnSpc>
        <a:spcBef>
          <a:spcPct val="0"/>
        </a:spcBef>
        <a:buNone/>
        <a:defRPr sz="2800" b="1" i="0" kern="1200" cap="all" baseline="0">
          <a:solidFill>
            <a:srgbClr val="003A5D"/>
          </a:solidFill>
          <a:latin typeface="Montserrat" charset="0"/>
          <a:ea typeface="Montserrat" charset="0"/>
          <a:cs typeface="Montserrat" charset="0"/>
        </a:defRPr>
      </a:lvl1pPr>
    </p:titleStyle>
    <p:bodyStyle>
      <a:lvl1pPr marL="228600" indent="-228600" algn="l" defTabSz="914400" rtl="0" eaLnBrk="1" latinLnBrk="0" hangingPunct="1">
        <a:lnSpc>
          <a:spcPct val="90000"/>
        </a:lnSpc>
        <a:spcBef>
          <a:spcPts val="1000"/>
        </a:spcBef>
        <a:buClr>
          <a:srgbClr val="02A59B"/>
        </a:buClr>
        <a:buFont typeface="Wingdings" charset="2"/>
        <a:buChar char="§"/>
        <a:defRPr sz="2000" b="0" i="0" kern="1200">
          <a:solidFill>
            <a:srgbClr val="003A5D"/>
          </a:solidFill>
          <a:latin typeface="Montserrat" charset="0"/>
          <a:ea typeface="Montserrat" charset="0"/>
          <a:cs typeface="Montserrat" charset="0"/>
        </a:defRPr>
      </a:lvl1pPr>
      <a:lvl2pPr marL="685800" indent="-228600" algn="l" defTabSz="914400" rtl="0" eaLnBrk="1" latinLnBrk="0" hangingPunct="1">
        <a:lnSpc>
          <a:spcPct val="90000"/>
        </a:lnSpc>
        <a:spcBef>
          <a:spcPts val="500"/>
        </a:spcBef>
        <a:buClr>
          <a:srgbClr val="02A59B"/>
        </a:buClr>
        <a:buFont typeface="Wingdings" charset="2"/>
        <a:buChar char="§"/>
        <a:defRPr sz="1800" b="0" i="0" kern="1200">
          <a:solidFill>
            <a:srgbClr val="7F7F7F"/>
          </a:solidFill>
          <a:latin typeface="Montserrat" charset="0"/>
          <a:ea typeface="Montserrat" charset="0"/>
          <a:cs typeface="Montserrat" charset="0"/>
        </a:defRPr>
      </a:lvl2pPr>
      <a:lvl3pPr marL="11430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3pPr>
      <a:lvl4pPr marL="16002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4pPr>
      <a:lvl5pPr marL="20574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3489512" y="773206"/>
            <a:ext cx="7864288" cy="917482"/>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TWO LINES EXTEND TO HERE</a:t>
            </a:r>
          </a:p>
        </p:txBody>
      </p:sp>
      <p:sp>
        <p:nvSpPr>
          <p:cNvPr id="3" name="Text Placeholder 2"/>
          <p:cNvSpPr>
            <a:spLocks noGrp="1"/>
          </p:cNvSpPr>
          <p:nvPr>
            <p:ph type="body" idx="1"/>
          </p:nvPr>
        </p:nvSpPr>
        <p:spPr>
          <a:xfrm>
            <a:off x="3489512" y="1825625"/>
            <a:ext cx="786428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1473634470"/>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1" r:id="rId3"/>
    <p:sldLayoutId id="2147483702" r:id="rId4"/>
    <p:sldLayoutId id="2147483703" r:id="rId5"/>
    <p:sldLayoutId id="2147483704" r:id="rId6"/>
    <p:sldLayoutId id="2147483705" r:id="rId7"/>
  </p:sldLayoutIdLst>
  <p:txStyles>
    <p:titleStyle>
      <a:lvl1pPr algn="l" defTabSz="914400" rtl="0" eaLnBrk="1" latinLnBrk="0" hangingPunct="1">
        <a:lnSpc>
          <a:spcPct val="90000"/>
        </a:lnSpc>
        <a:spcBef>
          <a:spcPct val="0"/>
        </a:spcBef>
        <a:buNone/>
        <a:defRPr sz="2800" b="1" i="0" kern="1200" cap="all" baseline="0">
          <a:solidFill>
            <a:srgbClr val="003A5D"/>
          </a:solidFill>
          <a:latin typeface="Montserrat" charset="0"/>
          <a:ea typeface="Montserrat" charset="0"/>
          <a:cs typeface="Montserrat" charset="0"/>
        </a:defRPr>
      </a:lvl1pPr>
    </p:titleStyle>
    <p:bodyStyle>
      <a:lvl1pPr marL="228600" indent="-228600" algn="l" defTabSz="914400" rtl="0" eaLnBrk="1" latinLnBrk="0" hangingPunct="1">
        <a:lnSpc>
          <a:spcPct val="90000"/>
        </a:lnSpc>
        <a:spcBef>
          <a:spcPts val="1000"/>
        </a:spcBef>
        <a:buClr>
          <a:srgbClr val="02A59B"/>
        </a:buClr>
        <a:buFont typeface="Wingdings" charset="2"/>
        <a:buChar char="§"/>
        <a:defRPr sz="2000" b="0" i="0" kern="1200">
          <a:solidFill>
            <a:srgbClr val="003A5D"/>
          </a:solidFill>
          <a:latin typeface="Montserrat" charset="0"/>
          <a:ea typeface="Montserrat" charset="0"/>
          <a:cs typeface="Montserrat" charset="0"/>
        </a:defRPr>
      </a:lvl1pPr>
      <a:lvl2pPr marL="685800" indent="-228600" algn="l" defTabSz="914400" rtl="0" eaLnBrk="1" latinLnBrk="0" hangingPunct="1">
        <a:lnSpc>
          <a:spcPct val="90000"/>
        </a:lnSpc>
        <a:spcBef>
          <a:spcPts val="500"/>
        </a:spcBef>
        <a:buClr>
          <a:srgbClr val="02A59B"/>
        </a:buClr>
        <a:buFont typeface="Wingdings" charset="2"/>
        <a:buChar char="§"/>
        <a:defRPr sz="1800" b="0" i="0" kern="1200">
          <a:solidFill>
            <a:srgbClr val="7F7F7F"/>
          </a:solidFill>
          <a:latin typeface="Montserrat" charset="0"/>
          <a:ea typeface="Montserrat" charset="0"/>
          <a:cs typeface="Montserrat" charset="0"/>
        </a:defRPr>
      </a:lvl2pPr>
      <a:lvl3pPr marL="11430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3pPr>
      <a:lvl4pPr marL="16002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4pPr>
      <a:lvl5pPr marL="20574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773206"/>
            <a:ext cx="10515600" cy="917482"/>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TWO LINES EXTEND TO HERE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189792787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txStyles>
    <p:titleStyle>
      <a:lvl1pPr algn="l" defTabSz="914400" rtl="0" eaLnBrk="1" latinLnBrk="0" hangingPunct="1">
        <a:lnSpc>
          <a:spcPct val="90000"/>
        </a:lnSpc>
        <a:spcBef>
          <a:spcPct val="0"/>
        </a:spcBef>
        <a:buNone/>
        <a:defRPr sz="2800" b="1" i="0" kern="1200" cap="all" baseline="0">
          <a:solidFill>
            <a:srgbClr val="003A5D"/>
          </a:solidFill>
          <a:latin typeface="Montserrat" charset="0"/>
          <a:ea typeface="Montserrat" charset="0"/>
          <a:cs typeface="Montserrat" charset="0"/>
        </a:defRPr>
      </a:lvl1pPr>
    </p:titleStyle>
    <p:bodyStyle>
      <a:lvl1pPr marL="228600" indent="-228600" algn="l" defTabSz="914400" rtl="0" eaLnBrk="1" latinLnBrk="0" hangingPunct="1">
        <a:lnSpc>
          <a:spcPct val="90000"/>
        </a:lnSpc>
        <a:spcBef>
          <a:spcPts val="1000"/>
        </a:spcBef>
        <a:buClr>
          <a:srgbClr val="02A59B"/>
        </a:buClr>
        <a:buFont typeface="Wingdings" charset="2"/>
        <a:buChar char="§"/>
        <a:defRPr sz="2000" b="0" i="0" kern="1200">
          <a:solidFill>
            <a:srgbClr val="003A5D"/>
          </a:solidFill>
          <a:latin typeface="Montserrat" charset="0"/>
          <a:ea typeface="Montserrat" charset="0"/>
          <a:cs typeface="Montserrat" charset="0"/>
        </a:defRPr>
      </a:lvl1pPr>
      <a:lvl2pPr marL="685800" indent="-228600" algn="l" defTabSz="914400" rtl="0" eaLnBrk="1" latinLnBrk="0" hangingPunct="1">
        <a:lnSpc>
          <a:spcPct val="90000"/>
        </a:lnSpc>
        <a:spcBef>
          <a:spcPts val="500"/>
        </a:spcBef>
        <a:buClr>
          <a:srgbClr val="02A59B"/>
        </a:buClr>
        <a:buFont typeface="Wingdings" charset="2"/>
        <a:buChar char="§"/>
        <a:defRPr sz="1800" b="0" i="0" kern="1200">
          <a:solidFill>
            <a:srgbClr val="7F7F7F"/>
          </a:solidFill>
          <a:latin typeface="Montserrat" charset="0"/>
          <a:ea typeface="Montserrat" charset="0"/>
          <a:cs typeface="Montserrat" charset="0"/>
        </a:defRPr>
      </a:lvl2pPr>
      <a:lvl3pPr marL="11430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3pPr>
      <a:lvl4pPr marL="16002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4pPr>
      <a:lvl5pPr marL="20574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773206"/>
            <a:ext cx="10515600" cy="917482"/>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TWO LINES EXTEND TO HERE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33900928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xStyles>
    <p:titleStyle>
      <a:lvl1pPr algn="l" defTabSz="914400" rtl="0" eaLnBrk="1" latinLnBrk="0" hangingPunct="1">
        <a:lnSpc>
          <a:spcPct val="90000"/>
        </a:lnSpc>
        <a:spcBef>
          <a:spcPct val="0"/>
        </a:spcBef>
        <a:buNone/>
        <a:defRPr sz="2800" b="1" i="0" kern="1200" cap="all" baseline="0">
          <a:solidFill>
            <a:srgbClr val="003A5D"/>
          </a:solidFill>
          <a:latin typeface="Montserrat" charset="0"/>
          <a:ea typeface="Montserrat" charset="0"/>
          <a:cs typeface="Montserrat" charset="0"/>
        </a:defRPr>
      </a:lvl1pPr>
    </p:titleStyle>
    <p:bodyStyle>
      <a:lvl1pPr marL="228600" indent="-228600" algn="l" defTabSz="914400" rtl="0" eaLnBrk="1" latinLnBrk="0" hangingPunct="1">
        <a:lnSpc>
          <a:spcPct val="90000"/>
        </a:lnSpc>
        <a:spcBef>
          <a:spcPts val="1000"/>
        </a:spcBef>
        <a:buClr>
          <a:srgbClr val="02A59B"/>
        </a:buClr>
        <a:buFont typeface="Wingdings" charset="2"/>
        <a:buChar char="§"/>
        <a:defRPr sz="2000" b="0" i="0" kern="1200">
          <a:solidFill>
            <a:srgbClr val="003A5D"/>
          </a:solidFill>
          <a:latin typeface="Montserrat" charset="0"/>
          <a:ea typeface="Montserrat" charset="0"/>
          <a:cs typeface="Montserrat" charset="0"/>
        </a:defRPr>
      </a:lvl1pPr>
      <a:lvl2pPr marL="685800" indent="-228600" algn="l" defTabSz="914400" rtl="0" eaLnBrk="1" latinLnBrk="0" hangingPunct="1">
        <a:lnSpc>
          <a:spcPct val="90000"/>
        </a:lnSpc>
        <a:spcBef>
          <a:spcPts val="500"/>
        </a:spcBef>
        <a:buClr>
          <a:srgbClr val="02A59B"/>
        </a:buClr>
        <a:buFont typeface="Wingdings" charset="2"/>
        <a:buChar char="§"/>
        <a:defRPr sz="1800" b="0" i="0" kern="1200">
          <a:solidFill>
            <a:srgbClr val="7F7F7F"/>
          </a:solidFill>
          <a:latin typeface="Montserrat" charset="0"/>
          <a:ea typeface="Montserrat" charset="0"/>
          <a:cs typeface="Montserrat" charset="0"/>
        </a:defRPr>
      </a:lvl2pPr>
      <a:lvl3pPr marL="11430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3pPr>
      <a:lvl4pPr marL="16002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4pPr>
      <a:lvl5pPr marL="20574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773206"/>
            <a:ext cx="10515600" cy="917482"/>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TWO LINES EXTEND TO HERE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032812" y="389965"/>
            <a:ext cx="184731" cy="369332"/>
          </a:xfrm>
          <a:prstGeom prst="rect">
            <a:avLst/>
          </a:prstGeom>
          <a:noFill/>
        </p:spPr>
        <p:txBody>
          <a:bodyPr wrap="none" rtlCol="0">
            <a:spAutoFit/>
          </a:bodyPr>
          <a:lstStyle/>
          <a:p>
            <a:endParaRPr lang="en-US"/>
          </a:p>
        </p:txBody>
      </p:sp>
      <p:sp>
        <p:nvSpPr>
          <p:cNvPr id="12"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917300951"/>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l" defTabSz="914400" rtl="0" eaLnBrk="1" latinLnBrk="0" hangingPunct="1">
        <a:lnSpc>
          <a:spcPct val="90000"/>
        </a:lnSpc>
        <a:spcBef>
          <a:spcPct val="0"/>
        </a:spcBef>
        <a:buNone/>
        <a:defRPr sz="2800" b="1" i="0" kern="1200" cap="all" baseline="0">
          <a:solidFill>
            <a:schemeClr val="bg1"/>
          </a:solidFill>
          <a:latin typeface="Montserrat" charset="0"/>
          <a:ea typeface="Montserrat" charset="0"/>
          <a:cs typeface="Montserrat" charset="0"/>
        </a:defRPr>
      </a:lvl1pPr>
    </p:titleStyle>
    <p:bodyStyle>
      <a:lvl1pPr marL="228600" indent="-228600" algn="l" defTabSz="914400" rtl="0" eaLnBrk="1" latinLnBrk="0" hangingPunct="1">
        <a:lnSpc>
          <a:spcPct val="90000"/>
        </a:lnSpc>
        <a:spcBef>
          <a:spcPts val="1000"/>
        </a:spcBef>
        <a:buClr>
          <a:srgbClr val="02A59B"/>
        </a:buClr>
        <a:buFont typeface="Wingdings" charset="2"/>
        <a:buChar char="§"/>
        <a:defRPr sz="2000" b="0" i="0" kern="1200">
          <a:solidFill>
            <a:schemeClr val="bg1"/>
          </a:solidFill>
          <a:latin typeface="Montserrat" charset="0"/>
          <a:ea typeface="Montserrat" charset="0"/>
          <a:cs typeface="Montserrat" charset="0"/>
        </a:defRPr>
      </a:lvl1pPr>
      <a:lvl2pPr marL="685800" indent="-228600" algn="l" defTabSz="914400" rtl="0" eaLnBrk="1" latinLnBrk="0" hangingPunct="1">
        <a:lnSpc>
          <a:spcPct val="90000"/>
        </a:lnSpc>
        <a:spcBef>
          <a:spcPts val="500"/>
        </a:spcBef>
        <a:buClr>
          <a:srgbClr val="02A59B"/>
        </a:buClr>
        <a:buFont typeface="Wingdings" charset="2"/>
        <a:buChar char="§"/>
        <a:defRPr sz="1800" b="0" i="0" kern="1200">
          <a:solidFill>
            <a:schemeClr val="bg1">
              <a:lumMod val="85000"/>
            </a:schemeClr>
          </a:solidFill>
          <a:latin typeface="Montserrat" charset="0"/>
          <a:ea typeface="Montserrat" charset="0"/>
          <a:cs typeface="Montserrat" charset="0"/>
        </a:defRPr>
      </a:lvl2pPr>
      <a:lvl3pPr marL="11430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lumMod val="75000"/>
            </a:schemeClr>
          </a:solidFill>
          <a:latin typeface="Montserrat" charset="0"/>
          <a:ea typeface="Montserrat" charset="0"/>
          <a:cs typeface="Montserrat" charset="0"/>
        </a:defRPr>
      </a:lvl3pPr>
      <a:lvl4pPr marL="16002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lumMod val="75000"/>
            </a:schemeClr>
          </a:solidFill>
          <a:latin typeface="Montserrat" charset="0"/>
          <a:ea typeface="Montserrat" charset="0"/>
          <a:cs typeface="Montserrat" charset="0"/>
        </a:defRPr>
      </a:lvl4pPr>
      <a:lvl5pPr marL="20574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lumMod val="75000"/>
            </a:schemeClr>
          </a:solidFill>
          <a:latin typeface="Montserrat" charset="0"/>
          <a:ea typeface="Montserrat" charset="0"/>
          <a:cs typeface="Montserr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773206"/>
            <a:ext cx="10515600" cy="917482"/>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TWO LINES EXTEND TO HERE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032812" y="389965"/>
            <a:ext cx="184731" cy="369332"/>
          </a:xfrm>
          <a:prstGeom prst="rect">
            <a:avLst/>
          </a:prstGeom>
          <a:noFill/>
        </p:spPr>
        <p:txBody>
          <a:bodyPr wrap="none" rtlCol="0">
            <a:spAutoFit/>
          </a:bodyPr>
          <a:lstStyle/>
          <a:p>
            <a:endParaRPr lang="en-US"/>
          </a:p>
        </p:txBody>
      </p:sp>
      <p:sp>
        <p:nvSpPr>
          <p:cNvPr id="12"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1583330895"/>
      </p:ext>
    </p:extLst>
  </p:cSld>
  <p:clrMap bg1="lt1" tx1="dk1" bg2="lt2" tx2="dk2" accent1="accent1" accent2="accent2" accent3="accent3" accent4="accent4" accent5="accent5" accent6="accent6" hlink="hlink" folHlink="folHlink"/>
  <p:sldLayoutIdLst>
    <p:sldLayoutId id="2147483782" r:id="rId1"/>
  </p:sldLayoutIdLst>
  <p:txStyles>
    <p:titleStyle>
      <a:lvl1pPr algn="l" defTabSz="914400" rtl="0" eaLnBrk="1" latinLnBrk="0" hangingPunct="1">
        <a:lnSpc>
          <a:spcPct val="90000"/>
        </a:lnSpc>
        <a:spcBef>
          <a:spcPct val="0"/>
        </a:spcBef>
        <a:buNone/>
        <a:defRPr sz="2800" b="1" i="0" kern="1200" cap="all" baseline="0">
          <a:solidFill>
            <a:schemeClr val="bg1"/>
          </a:solidFill>
          <a:latin typeface="Montserrat" charset="0"/>
          <a:ea typeface="Montserrat" charset="0"/>
          <a:cs typeface="Montserrat" charset="0"/>
        </a:defRPr>
      </a:lvl1pPr>
    </p:titleStyle>
    <p:bodyStyle>
      <a:lvl1pPr marL="228600" indent="-228600" algn="l" defTabSz="914400" rtl="0" eaLnBrk="1" latinLnBrk="0" hangingPunct="1">
        <a:lnSpc>
          <a:spcPct val="90000"/>
        </a:lnSpc>
        <a:spcBef>
          <a:spcPts val="1000"/>
        </a:spcBef>
        <a:buClr>
          <a:srgbClr val="02A59B"/>
        </a:buClr>
        <a:buFont typeface="Wingdings" charset="2"/>
        <a:buChar char="§"/>
        <a:defRPr sz="2000" b="0" i="0" kern="1200">
          <a:solidFill>
            <a:schemeClr val="bg1"/>
          </a:solidFill>
          <a:latin typeface="Montserrat" charset="0"/>
          <a:ea typeface="Montserrat" charset="0"/>
          <a:cs typeface="Montserrat" charset="0"/>
        </a:defRPr>
      </a:lvl1pPr>
      <a:lvl2pPr marL="685800" indent="-228600" algn="l" defTabSz="914400" rtl="0" eaLnBrk="1" latinLnBrk="0" hangingPunct="1">
        <a:lnSpc>
          <a:spcPct val="90000"/>
        </a:lnSpc>
        <a:spcBef>
          <a:spcPts val="500"/>
        </a:spcBef>
        <a:buClr>
          <a:srgbClr val="02A59B"/>
        </a:buClr>
        <a:buFont typeface="Wingdings" charset="2"/>
        <a:buChar char="§"/>
        <a:defRPr sz="1800" b="0" i="0" kern="1200">
          <a:solidFill>
            <a:schemeClr val="bg1">
              <a:lumMod val="85000"/>
            </a:schemeClr>
          </a:solidFill>
          <a:latin typeface="Montserrat" charset="0"/>
          <a:ea typeface="Montserrat" charset="0"/>
          <a:cs typeface="Montserrat" charset="0"/>
        </a:defRPr>
      </a:lvl2pPr>
      <a:lvl3pPr marL="11430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lumMod val="75000"/>
            </a:schemeClr>
          </a:solidFill>
          <a:latin typeface="Montserrat" charset="0"/>
          <a:ea typeface="Montserrat" charset="0"/>
          <a:cs typeface="Montserrat" charset="0"/>
        </a:defRPr>
      </a:lvl3pPr>
      <a:lvl4pPr marL="16002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lumMod val="75000"/>
            </a:schemeClr>
          </a:solidFill>
          <a:latin typeface="Montserrat" charset="0"/>
          <a:ea typeface="Montserrat" charset="0"/>
          <a:cs typeface="Montserrat" charset="0"/>
        </a:defRPr>
      </a:lvl4pPr>
      <a:lvl5pPr marL="20574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lumMod val="75000"/>
            </a:schemeClr>
          </a:solidFill>
          <a:latin typeface="Montserrat" charset="0"/>
          <a:ea typeface="Montserrat" charset="0"/>
          <a:cs typeface="Montserr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87A242-C08D-47F3-A7EB-B10F56F32541}"/>
              </a:ext>
            </a:extLst>
          </p:cNvPr>
          <p:cNvSpPr>
            <a:spLocks noGrp="1"/>
          </p:cNvSpPr>
          <p:nvPr>
            <p:ph type="ctrTitle"/>
          </p:nvPr>
        </p:nvSpPr>
        <p:spPr/>
        <p:txBody>
          <a:bodyPr/>
          <a:lstStyle/>
          <a:p>
            <a:r>
              <a:rPr lang="en-US" dirty="0"/>
              <a:t>Village of Long Grove</a:t>
            </a:r>
          </a:p>
        </p:txBody>
      </p:sp>
      <p:sp>
        <p:nvSpPr>
          <p:cNvPr id="5" name="Subtitle 4">
            <a:extLst>
              <a:ext uri="{FF2B5EF4-FFF2-40B4-BE49-F238E27FC236}">
                <a16:creationId xmlns:a16="http://schemas.microsoft.com/office/drawing/2014/main" id="{29317400-9E64-4A4E-8C61-67252235CA82}"/>
              </a:ext>
            </a:extLst>
          </p:cNvPr>
          <p:cNvSpPr>
            <a:spLocks noGrp="1"/>
          </p:cNvSpPr>
          <p:nvPr>
            <p:ph type="subTitle" idx="1"/>
          </p:nvPr>
        </p:nvSpPr>
        <p:spPr/>
        <p:txBody>
          <a:bodyPr vert="horz" lIns="91440" tIns="45720" rIns="91440" bIns="45720" rtlCol="0" anchor="t">
            <a:normAutofit fontScale="77500" lnSpcReduction="20000"/>
          </a:bodyPr>
          <a:lstStyle/>
          <a:p>
            <a:r>
              <a:rPr lang="en-US" dirty="0"/>
              <a:t>Report to the Village Board</a:t>
            </a:r>
          </a:p>
          <a:p>
            <a:r>
              <a:rPr lang="en-US" dirty="0"/>
              <a:t>November 28, 2023</a:t>
            </a:r>
          </a:p>
          <a:p>
            <a:r>
              <a:rPr lang="en-US" dirty="0"/>
              <a:t>Presented By: Sikich LLP</a:t>
            </a:r>
          </a:p>
          <a:p>
            <a:r>
              <a:rPr lang="en-US" dirty="0"/>
              <a:t>Tom Siwicki, Director</a:t>
            </a:r>
          </a:p>
          <a:p>
            <a:r>
              <a:rPr lang="en-US" dirty="0">
                <a:latin typeface="Montserrat"/>
              </a:rPr>
              <a:t>Lindsey Fish, Senior Manager</a:t>
            </a:r>
            <a:endParaRPr lang="en-US" dirty="0"/>
          </a:p>
        </p:txBody>
      </p:sp>
    </p:spTree>
    <p:extLst>
      <p:ext uri="{BB962C8B-B14F-4D97-AF65-F5344CB8AC3E}">
        <p14:creationId xmlns:p14="http://schemas.microsoft.com/office/powerpoint/2010/main" val="1114367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603FAB-2DE5-4AFE-9D64-E03997F02167}"/>
              </a:ext>
            </a:extLst>
          </p:cNvPr>
          <p:cNvSpPr txBox="1">
            <a:spLocks/>
          </p:cNvSpPr>
          <p:nvPr/>
        </p:nvSpPr>
        <p:spPr>
          <a:xfrm>
            <a:off x="191655" y="-76540"/>
            <a:ext cx="10515600" cy="9174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cap="all" baseline="0">
                <a:solidFill>
                  <a:srgbClr val="003A5D"/>
                </a:solidFill>
                <a:latin typeface="Montserrat" charset="0"/>
                <a:ea typeface="Montserrat" charset="0"/>
                <a:cs typeface="Montserrat" charset="0"/>
              </a:defRPr>
            </a:lvl1pPr>
          </a:lstStyle>
          <a:p>
            <a:r>
              <a:rPr lang="en-US" sz="1400" dirty="0">
                <a:solidFill>
                  <a:schemeClr val="bg1">
                    <a:lumMod val="95000"/>
                  </a:schemeClr>
                </a:solidFill>
              </a:rPr>
              <a:t>Village of long grove 2023 Financial Statement Highlights</a:t>
            </a:r>
          </a:p>
        </p:txBody>
      </p:sp>
      <p:sp>
        <p:nvSpPr>
          <p:cNvPr id="7" name="TextBox 6">
            <a:extLst>
              <a:ext uri="{FF2B5EF4-FFF2-40B4-BE49-F238E27FC236}">
                <a16:creationId xmlns:a16="http://schemas.microsoft.com/office/drawing/2014/main" id="{05778265-6D1B-4B98-857A-6D9D42F94CE3}"/>
              </a:ext>
            </a:extLst>
          </p:cNvPr>
          <p:cNvSpPr txBox="1"/>
          <p:nvPr/>
        </p:nvSpPr>
        <p:spPr>
          <a:xfrm>
            <a:off x="539769" y="951220"/>
            <a:ext cx="5852984" cy="307777"/>
          </a:xfrm>
          <a:prstGeom prst="rect">
            <a:avLst/>
          </a:prstGeom>
          <a:noFill/>
        </p:spPr>
        <p:txBody>
          <a:bodyPr wrap="square" rtlCol="0">
            <a:spAutoFit/>
          </a:bodyPr>
          <a:lstStyle/>
          <a:p>
            <a:r>
              <a:rPr lang="en-US" sz="1400" b="1" dirty="0">
                <a:latin typeface="Montserrat" panose="00000500000000000000" pitchFamily="2" charset="0"/>
              </a:rPr>
              <a:t>TIF FUND BALANCE</a:t>
            </a:r>
          </a:p>
        </p:txBody>
      </p:sp>
      <p:graphicFrame>
        <p:nvGraphicFramePr>
          <p:cNvPr id="11" name="Content Placeholder 10">
            <a:extLst>
              <a:ext uri="{FF2B5EF4-FFF2-40B4-BE49-F238E27FC236}">
                <a16:creationId xmlns:a16="http://schemas.microsoft.com/office/drawing/2014/main" id="{9BF98D4D-50DF-4D00-949E-D6861841A042}"/>
              </a:ext>
            </a:extLst>
          </p:cNvPr>
          <p:cNvGraphicFramePr>
            <a:graphicFrameLocks noGrp="1"/>
          </p:cNvGraphicFramePr>
          <p:nvPr>
            <p:ph idx="1"/>
            <p:extLst>
              <p:ext uri="{D42A27DB-BD31-4B8C-83A1-F6EECF244321}">
                <p14:modId xmlns:p14="http://schemas.microsoft.com/office/powerpoint/2010/main" val="296203027"/>
              </p:ext>
            </p:extLst>
          </p:nvPr>
        </p:nvGraphicFramePr>
        <p:xfrm>
          <a:off x="838200" y="3041317"/>
          <a:ext cx="10515600" cy="31356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5">
            <a:extLst>
              <a:ext uri="{FF2B5EF4-FFF2-40B4-BE49-F238E27FC236}">
                <a16:creationId xmlns:a16="http://schemas.microsoft.com/office/drawing/2014/main" id="{1D9533CC-77C8-4049-9A73-B4D73678FF09}"/>
              </a:ext>
            </a:extLst>
          </p:cNvPr>
          <p:cNvGraphicFramePr>
            <a:graphicFrameLocks/>
          </p:cNvGraphicFramePr>
          <p:nvPr>
            <p:extLst>
              <p:ext uri="{D42A27DB-BD31-4B8C-83A1-F6EECF244321}">
                <p14:modId xmlns:p14="http://schemas.microsoft.com/office/powerpoint/2010/main" val="557369459"/>
              </p:ext>
            </p:extLst>
          </p:nvPr>
        </p:nvGraphicFramePr>
        <p:xfrm>
          <a:off x="1" y="1199450"/>
          <a:ext cx="12191997" cy="1481453"/>
        </p:xfrm>
        <a:graphic>
          <a:graphicData uri="http://schemas.openxmlformats.org/drawingml/2006/table">
            <a:tbl>
              <a:tblPr firstRow="1" bandRow="1">
                <a:tableStyleId>{5C22544A-7EE6-4342-B048-85BDC9FD1C3A}</a:tableStyleId>
              </a:tblPr>
              <a:tblGrid>
                <a:gridCol w="1884217">
                  <a:extLst>
                    <a:ext uri="{9D8B030D-6E8A-4147-A177-3AD203B41FA5}">
                      <a16:colId xmlns:a16="http://schemas.microsoft.com/office/drawing/2014/main" val="864245121"/>
                    </a:ext>
                  </a:extLst>
                </a:gridCol>
                <a:gridCol w="1123145">
                  <a:extLst>
                    <a:ext uri="{9D8B030D-6E8A-4147-A177-3AD203B41FA5}">
                      <a16:colId xmlns:a16="http://schemas.microsoft.com/office/drawing/2014/main" val="2878553303"/>
                    </a:ext>
                  </a:extLst>
                </a:gridCol>
                <a:gridCol w="1020515">
                  <a:extLst>
                    <a:ext uri="{9D8B030D-6E8A-4147-A177-3AD203B41FA5}">
                      <a16:colId xmlns:a16="http://schemas.microsoft.com/office/drawing/2014/main" val="2066663570"/>
                    </a:ext>
                  </a:extLst>
                </a:gridCol>
                <a:gridCol w="987467">
                  <a:extLst>
                    <a:ext uri="{9D8B030D-6E8A-4147-A177-3AD203B41FA5}">
                      <a16:colId xmlns:a16="http://schemas.microsoft.com/office/drawing/2014/main" val="1100061324"/>
                    </a:ext>
                  </a:extLst>
                </a:gridCol>
                <a:gridCol w="969819">
                  <a:extLst>
                    <a:ext uri="{9D8B030D-6E8A-4147-A177-3AD203B41FA5}">
                      <a16:colId xmlns:a16="http://schemas.microsoft.com/office/drawing/2014/main" val="254317083"/>
                    </a:ext>
                  </a:extLst>
                </a:gridCol>
                <a:gridCol w="997527">
                  <a:extLst>
                    <a:ext uri="{9D8B030D-6E8A-4147-A177-3AD203B41FA5}">
                      <a16:colId xmlns:a16="http://schemas.microsoft.com/office/drawing/2014/main" val="2636224497"/>
                    </a:ext>
                  </a:extLst>
                </a:gridCol>
                <a:gridCol w="1016000">
                  <a:extLst>
                    <a:ext uri="{9D8B030D-6E8A-4147-A177-3AD203B41FA5}">
                      <a16:colId xmlns:a16="http://schemas.microsoft.com/office/drawing/2014/main" val="395037978"/>
                    </a:ext>
                  </a:extLst>
                </a:gridCol>
                <a:gridCol w="1006764">
                  <a:extLst>
                    <a:ext uri="{9D8B030D-6E8A-4147-A177-3AD203B41FA5}">
                      <a16:colId xmlns:a16="http://schemas.microsoft.com/office/drawing/2014/main" val="3145446606"/>
                    </a:ext>
                  </a:extLst>
                </a:gridCol>
                <a:gridCol w="1099127">
                  <a:extLst>
                    <a:ext uri="{9D8B030D-6E8A-4147-A177-3AD203B41FA5}">
                      <a16:colId xmlns:a16="http://schemas.microsoft.com/office/drawing/2014/main" val="2356290288"/>
                    </a:ext>
                  </a:extLst>
                </a:gridCol>
                <a:gridCol w="997527">
                  <a:extLst>
                    <a:ext uri="{9D8B030D-6E8A-4147-A177-3AD203B41FA5}">
                      <a16:colId xmlns:a16="http://schemas.microsoft.com/office/drawing/2014/main" val="2488211451"/>
                    </a:ext>
                  </a:extLst>
                </a:gridCol>
                <a:gridCol w="1089889">
                  <a:extLst>
                    <a:ext uri="{9D8B030D-6E8A-4147-A177-3AD203B41FA5}">
                      <a16:colId xmlns:a16="http://schemas.microsoft.com/office/drawing/2014/main" val="819228058"/>
                    </a:ext>
                  </a:extLst>
                </a:gridCol>
              </a:tblGrid>
              <a:tr h="370840">
                <a:tc>
                  <a:txBody>
                    <a:bodyPr/>
                    <a:lstStyle/>
                    <a:p>
                      <a:pPr algn="l"/>
                      <a:endParaRPr lang="en-US" sz="1200" dirty="0">
                        <a:latin typeface="Montserrat" panose="00000500000000000000" pitchFamily="2"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2014</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2015</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2016</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2017</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2018</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2019</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2020</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2021</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2022</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3A5D"/>
                    </a:solidFill>
                  </a:tcPr>
                </a:tc>
                <a:extLst>
                  <a:ext uri="{0D108BD9-81ED-4DB2-BD59-A6C34878D82A}">
                    <a16:rowId xmlns:a16="http://schemas.microsoft.com/office/drawing/2014/main" val="2491697127"/>
                  </a:ext>
                </a:extLst>
              </a:tr>
              <a:tr h="370840">
                <a:tc>
                  <a:txBody>
                    <a:bodyPr/>
                    <a:lstStyle/>
                    <a:p>
                      <a:r>
                        <a:rPr lang="en-US" sz="1050" b="0" dirty="0">
                          <a:latin typeface="Montserrat" panose="00000500000000000000" pitchFamily="2" charset="0"/>
                        </a:rPr>
                        <a:t>Revenues</a:t>
                      </a:r>
                    </a:p>
                  </a:txBody>
                  <a:tcPr>
                    <a:lnL w="12700" cap="flat" cmpd="sng" algn="ctr">
                      <a:solidFill>
                        <a:schemeClr val="tx1"/>
                      </a:solidFill>
                      <a:prstDash val="solid"/>
                      <a:round/>
                      <a:headEnd type="none" w="med" len="med"/>
                      <a:tailEnd type="none" w="med" len="med"/>
                    </a:lnL>
                  </a:tcPr>
                </a:tc>
                <a:tc>
                  <a:txBody>
                    <a:bodyPr/>
                    <a:lstStyle/>
                    <a:p>
                      <a:pPr algn="r" fontAlgn="b"/>
                      <a:r>
                        <a:rPr lang="en-US" sz="1050" b="0" i="0" u="none" strike="noStrike" dirty="0">
                          <a:solidFill>
                            <a:srgbClr val="000000"/>
                          </a:solidFill>
                          <a:effectLst/>
                          <a:latin typeface="Montserrat" panose="00000500000000000000" pitchFamily="2" charset="0"/>
                        </a:rPr>
                        <a:t>$492,225 </a:t>
                      </a:r>
                    </a:p>
                  </a:txBody>
                  <a:tcPr marL="9525" marR="9525" marT="9525" marB="0"/>
                </a:tc>
                <a:tc>
                  <a:txBody>
                    <a:bodyPr/>
                    <a:lstStyle/>
                    <a:p>
                      <a:pPr algn="r" fontAlgn="b"/>
                      <a:r>
                        <a:rPr lang="en-US" sz="1050" b="0" i="0" u="none" strike="noStrike" dirty="0">
                          <a:solidFill>
                            <a:srgbClr val="000000"/>
                          </a:solidFill>
                          <a:effectLst/>
                          <a:latin typeface="Montserrat" panose="00000500000000000000" pitchFamily="2" charset="0"/>
                        </a:rPr>
                        <a:t>$530,298 </a:t>
                      </a:r>
                    </a:p>
                  </a:txBody>
                  <a:tcPr marL="9525" marR="9525" marT="9525" marB="0"/>
                </a:tc>
                <a:tc>
                  <a:txBody>
                    <a:bodyPr/>
                    <a:lstStyle/>
                    <a:p>
                      <a:pPr algn="r" fontAlgn="b"/>
                      <a:r>
                        <a:rPr lang="en-US" sz="1050" b="0" i="0" u="none" strike="noStrike" dirty="0">
                          <a:solidFill>
                            <a:srgbClr val="000000"/>
                          </a:solidFill>
                          <a:effectLst/>
                          <a:latin typeface="Montserrat" panose="00000500000000000000" pitchFamily="2" charset="0"/>
                        </a:rPr>
                        <a:t>$617,068 </a:t>
                      </a:r>
                    </a:p>
                  </a:txBody>
                  <a:tcPr marL="9525" marR="9525" marT="9525" marB="0"/>
                </a:tc>
                <a:tc>
                  <a:txBody>
                    <a:bodyPr/>
                    <a:lstStyle/>
                    <a:p>
                      <a:pPr algn="r" fontAlgn="b"/>
                      <a:r>
                        <a:rPr lang="en-US" sz="1050" b="0" i="0" u="none" strike="noStrike" dirty="0">
                          <a:solidFill>
                            <a:srgbClr val="000000"/>
                          </a:solidFill>
                          <a:effectLst/>
                          <a:latin typeface="Montserrat" panose="00000500000000000000" pitchFamily="2" charset="0"/>
                        </a:rPr>
                        <a:t>$917,802 </a:t>
                      </a:r>
                    </a:p>
                  </a:txBody>
                  <a:tcPr marL="9525" marR="9525" marT="9525" marB="0"/>
                </a:tc>
                <a:tc>
                  <a:txBody>
                    <a:bodyPr/>
                    <a:lstStyle/>
                    <a:p>
                      <a:pPr algn="r" fontAlgn="b"/>
                      <a:r>
                        <a:rPr lang="en-US" sz="1050" b="0" i="0" u="none" strike="noStrike" dirty="0">
                          <a:solidFill>
                            <a:srgbClr val="000000"/>
                          </a:solidFill>
                          <a:effectLst/>
                          <a:latin typeface="Montserrat" panose="00000500000000000000" pitchFamily="2" charset="0"/>
                        </a:rPr>
                        <a:t>$587,213 </a:t>
                      </a:r>
                    </a:p>
                  </a:txBody>
                  <a:tcPr marL="9525" marR="9525" marT="9525" marB="0"/>
                </a:tc>
                <a:tc>
                  <a:txBody>
                    <a:bodyPr/>
                    <a:lstStyle/>
                    <a:p>
                      <a:pPr algn="r" fontAlgn="b"/>
                      <a:r>
                        <a:rPr lang="en-US" sz="1050" b="0" i="0" u="none" strike="noStrike" dirty="0">
                          <a:solidFill>
                            <a:srgbClr val="000000"/>
                          </a:solidFill>
                          <a:effectLst/>
                          <a:latin typeface="Montserrat" panose="00000500000000000000" pitchFamily="2" charset="0"/>
                        </a:rPr>
                        <a:t>$736,139 </a:t>
                      </a:r>
                    </a:p>
                  </a:txBody>
                  <a:tcPr marL="9525" marR="9525" marT="9525"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$1,244,412</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$1,064,463</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$1,149,234</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$1,139,213</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16114102"/>
                  </a:ext>
                </a:extLst>
              </a:tr>
              <a:tr h="368933">
                <a:tc>
                  <a:txBody>
                    <a:bodyPr/>
                    <a:lstStyle/>
                    <a:p>
                      <a:r>
                        <a:rPr lang="en-US" sz="1050" b="0" dirty="0">
                          <a:latin typeface="Montserrat" panose="00000500000000000000" pitchFamily="2" charset="0"/>
                        </a:rPr>
                        <a:t>Expenditures</a:t>
                      </a:r>
                    </a:p>
                  </a:txBody>
                  <a:tcPr>
                    <a:lnL w="12700" cap="flat" cmpd="sng" algn="ctr">
                      <a:solidFill>
                        <a:schemeClr val="tx1"/>
                      </a:solidFill>
                      <a:prstDash val="solid"/>
                      <a:round/>
                      <a:headEnd type="none" w="med" len="med"/>
                      <a:tailEnd type="none" w="med" len="med"/>
                    </a:lnL>
                  </a:tcPr>
                </a:tc>
                <a:tc>
                  <a:txBody>
                    <a:bodyPr/>
                    <a:lstStyle/>
                    <a:p>
                      <a:pPr algn="r" fontAlgn="b"/>
                      <a:r>
                        <a:rPr lang="en-US" sz="1050" b="0" i="0" u="none" strike="noStrike" dirty="0">
                          <a:solidFill>
                            <a:srgbClr val="000000"/>
                          </a:solidFill>
                          <a:effectLst/>
                          <a:latin typeface="Montserrat" panose="00000500000000000000" pitchFamily="2" charset="0"/>
                        </a:rPr>
                        <a:t>$1,317,023 </a:t>
                      </a:r>
                    </a:p>
                  </a:txBody>
                  <a:tcPr marL="9525" marR="9525" marT="9525" marB="0">
                    <a:lnB w="12700" cap="flat" cmpd="sng" algn="ctr">
                      <a:noFill/>
                      <a:prstDash val="solid"/>
                      <a:round/>
                      <a:headEnd type="none" w="med" len="med"/>
                      <a:tailEnd type="none" w="med" len="med"/>
                    </a:lnB>
                  </a:tcPr>
                </a:tc>
                <a:tc>
                  <a:txBody>
                    <a:bodyPr/>
                    <a:lstStyle/>
                    <a:p>
                      <a:pPr algn="r" fontAlgn="b"/>
                      <a:r>
                        <a:rPr lang="en-US" sz="1050" b="0" i="0" u="none" strike="noStrike" dirty="0">
                          <a:solidFill>
                            <a:srgbClr val="000000"/>
                          </a:solidFill>
                          <a:effectLst/>
                          <a:latin typeface="Montserrat" panose="00000500000000000000" pitchFamily="2" charset="0"/>
                        </a:rPr>
                        <a:t>$1,535,741 </a:t>
                      </a:r>
                    </a:p>
                  </a:txBody>
                  <a:tcPr marL="9525" marR="9525" marT="9525" marB="0">
                    <a:lnB w="12700" cap="flat" cmpd="sng" algn="ctr">
                      <a:noFill/>
                      <a:prstDash val="solid"/>
                      <a:round/>
                      <a:headEnd type="none" w="med" len="med"/>
                      <a:tailEnd type="none" w="med" len="med"/>
                    </a:lnB>
                  </a:tcPr>
                </a:tc>
                <a:tc>
                  <a:txBody>
                    <a:bodyPr/>
                    <a:lstStyle/>
                    <a:p>
                      <a:pPr algn="r" fontAlgn="b"/>
                      <a:r>
                        <a:rPr lang="en-US" sz="1050" b="0" i="0" u="none" strike="noStrike" dirty="0">
                          <a:solidFill>
                            <a:srgbClr val="000000"/>
                          </a:solidFill>
                          <a:effectLst/>
                          <a:latin typeface="Montserrat" panose="00000500000000000000" pitchFamily="2" charset="0"/>
                        </a:rPr>
                        <a:t>$1,197,396 </a:t>
                      </a:r>
                    </a:p>
                  </a:txBody>
                  <a:tcPr marL="9525" marR="9525" marT="9525" marB="0">
                    <a:lnB w="12700" cap="flat" cmpd="sng" algn="ctr">
                      <a:noFill/>
                      <a:prstDash val="solid"/>
                      <a:round/>
                      <a:headEnd type="none" w="med" len="med"/>
                      <a:tailEnd type="none" w="med" len="med"/>
                    </a:lnB>
                  </a:tcPr>
                </a:tc>
                <a:tc>
                  <a:txBody>
                    <a:bodyPr/>
                    <a:lstStyle/>
                    <a:p>
                      <a:pPr algn="r" fontAlgn="b"/>
                      <a:r>
                        <a:rPr lang="en-US" sz="1050" b="0" i="0" u="none" strike="noStrike" dirty="0">
                          <a:solidFill>
                            <a:srgbClr val="000000"/>
                          </a:solidFill>
                          <a:effectLst/>
                          <a:latin typeface="Montserrat" panose="00000500000000000000" pitchFamily="2" charset="0"/>
                        </a:rPr>
                        <a:t>$2,202,511 </a:t>
                      </a:r>
                    </a:p>
                  </a:txBody>
                  <a:tcPr marL="9525" marR="9525" marT="9525" marB="0">
                    <a:lnB w="12700" cap="flat" cmpd="sng" algn="ctr">
                      <a:noFill/>
                      <a:prstDash val="solid"/>
                      <a:round/>
                      <a:headEnd type="none" w="med" len="med"/>
                      <a:tailEnd type="none" w="med" len="med"/>
                    </a:lnB>
                  </a:tcPr>
                </a:tc>
                <a:tc>
                  <a:txBody>
                    <a:bodyPr/>
                    <a:lstStyle/>
                    <a:p>
                      <a:pPr algn="r" fontAlgn="b"/>
                      <a:r>
                        <a:rPr lang="en-US" sz="1050" b="0" i="0" u="none" strike="noStrike" dirty="0">
                          <a:solidFill>
                            <a:srgbClr val="000000"/>
                          </a:solidFill>
                          <a:effectLst/>
                          <a:latin typeface="Montserrat" panose="00000500000000000000" pitchFamily="2" charset="0"/>
                        </a:rPr>
                        <a:t>$1,724,048 </a:t>
                      </a:r>
                    </a:p>
                  </a:txBody>
                  <a:tcPr marL="9525" marR="9525" marT="9525" marB="0">
                    <a:lnB w="12700" cap="flat" cmpd="sng" algn="ctr">
                      <a:noFill/>
                      <a:prstDash val="solid"/>
                      <a:round/>
                      <a:headEnd type="none" w="med" len="med"/>
                      <a:tailEnd type="none" w="med" len="med"/>
                    </a:lnB>
                  </a:tcPr>
                </a:tc>
                <a:tc>
                  <a:txBody>
                    <a:bodyPr/>
                    <a:lstStyle/>
                    <a:p>
                      <a:pPr algn="r" fontAlgn="b"/>
                      <a:r>
                        <a:rPr lang="en-US" sz="1050" b="0" i="0" u="none" strike="noStrike" dirty="0">
                          <a:solidFill>
                            <a:srgbClr val="000000"/>
                          </a:solidFill>
                          <a:effectLst/>
                          <a:latin typeface="Montserrat" panose="00000500000000000000" pitchFamily="2" charset="0"/>
                        </a:rPr>
                        <a:t>$1,857,957 </a:t>
                      </a:r>
                    </a:p>
                  </a:txBody>
                  <a:tcPr marL="9525" marR="9525" marT="9525" marB="0">
                    <a:lnB w="12700" cap="flat" cmpd="sng" algn="ctr">
                      <a:no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$1,838,543</a:t>
                      </a:r>
                    </a:p>
                  </a:txBody>
                  <a:tcPr>
                    <a:lnB w="12700" cap="flat" cmpd="sng" algn="ctr">
                      <a:no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$811,870</a:t>
                      </a:r>
                    </a:p>
                  </a:txBody>
                  <a:tcPr>
                    <a:lnB w="12700" cap="flat" cmpd="sng" algn="ctr">
                      <a:no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$842,955</a:t>
                      </a:r>
                    </a:p>
                  </a:txBody>
                  <a:tcPr>
                    <a:lnB w="12700" cap="flat" cmpd="sng" algn="ctr">
                      <a:no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$724,354</a:t>
                      </a:r>
                    </a:p>
                  </a:txBody>
                  <a:tcP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773137335"/>
                  </a:ext>
                </a:extLst>
              </a:tr>
              <a:tr h="370840">
                <a:tc>
                  <a:txBody>
                    <a:bodyPr/>
                    <a:lstStyle/>
                    <a:p>
                      <a:r>
                        <a:rPr lang="en-US" sz="1050" b="0" dirty="0">
                          <a:latin typeface="Montserrat" panose="00000500000000000000" pitchFamily="2" charset="0"/>
                        </a:rPr>
                        <a:t>Fund Balance (Deficit)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$(3,361,804)</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$(4,344,305)</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$(4,893,601)</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$(6,144,352)</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$(7,249,067)</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$(8,370,885)</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$(8,380,940)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$(8,444,959)</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$(8,163,592)</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$(7,907,444)</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6700606"/>
                  </a:ext>
                </a:extLst>
              </a:tr>
            </a:tbl>
          </a:graphicData>
        </a:graphic>
      </p:graphicFrame>
    </p:spTree>
    <p:extLst>
      <p:ext uri="{BB962C8B-B14F-4D97-AF65-F5344CB8AC3E}">
        <p14:creationId xmlns:p14="http://schemas.microsoft.com/office/powerpoint/2010/main" val="704681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48784FB3-6816-46CE-92BE-8869DAE94913}"/>
              </a:ext>
            </a:extLst>
          </p:cNvPr>
          <p:cNvGraphicFramePr>
            <a:graphicFrameLocks noGrp="1"/>
          </p:cNvGraphicFramePr>
          <p:nvPr>
            <p:ph idx="1"/>
            <p:extLst>
              <p:ext uri="{D42A27DB-BD31-4B8C-83A1-F6EECF244321}">
                <p14:modId xmlns:p14="http://schemas.microsoft.com/office/powerpoint/2010/main" val="972514299"/>
              </p:ext>
            </p:extLst>
          </p:nvPr>
        </p:nvGraphicFramePr>
        <p:xfrm>
          <a:off x="7121236" y="1161373"/>
          <a:ext cx="4451927" cy="28738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3">
            <a:extLst>
              <a:ext uri="{FF2B5EF4-FFF2-40B4-BE49-F238E27FC236}">
                <a16:creationId xmlns:a16="http://schemas.microsoft.com/office/drawing/2014/main" id="{DCBBB18C-2323-4784-A281-1022D3EC3146}"/>
              </a:ext>
            </a:extLst>
          </p:cNvPr>
          <p:cNvGraphicFramePr>
            <a:graphicFrameLocks/>
          </p:cNvGraphicFramePr>
          <p:nvPr>
            <p:extLst>
              <p:ext uri="{D42A27DB-BD31-4B8C-83A1-F6EECF244321}">
                <p14:modId xmlns:p14="http://schemas.microsoft.com/office/powerpoint/2010/main" val="3322453462"/>
              </p:ext>
            </p:extLst>
          </p:nvPr>
        </p:nvGraphicFramePr>
        <p:xfrm>
          <a:off x="387928" y="1161373"/>
          <a:ext cx="6548582" cy="2949788"/>
        </p:xfrm>
        <a:graphic>
          <a:graphicData uri="http://schemas.openxmlformats.org/drawingml/2006/table">
            <a:tbl>
              <a:tblPr firstRow="1" bandRow="1">
                <a:tableStyleId>{5C22544A-7EE6-4342-B048-85BDC9FD1C3A}</a:tableStyleId>
              </a:tblPr>
              <a:tblGrid>
                <a:gridCol w="5126181">
                  <a:extLst>
                    <a:ext uri="{9D8B030D-6E8A-4147-A177-3AD203B41FA5}">
                      <a16:colId xmlns:a16="http://schemas.microsoft.com/office/drawing/2014/main" val="20000"/>
                    </a:ext>
                  </a:extLst>
                </a:gridCol>
                <a:gridCol w="1422401">
                  <a:extLst>
                    <a:ext uri="{9D8B030D-6E8A-4147-A177-3AD203B41FA5}">
                      <a16:colId xmlns:a16="http://schemas.microsoft.com/office/drawing/2014/main" val="20001"/>
                    </a:ext>
                  </a:extLst>
                </a:gridCol>
              </a:tblGrid>
              <a:tr h="423334">
                <a:tc>
                  <a:txBody>
                    <a:bodyPr/>
                    <a:lstStyle/>
                    <a:p>
                      <a:r>
                        <a:rPr lang="en-US" sz="1200" b="1" i="0" dirty="0">
                          <a:latin typeface="Montserrat" charset="0"/>
                          <a:ea typeface="Montserrat" charset="0"/>
                          <a:cs typeface="Montserrat" charset="0"/>
                        </a:rPr>
                        <a:t>DETAILS OF GENERAL FUND BALANCE</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b="1" i="0" dirty="0">
                          <a:latin typeface="Montserrat" charset="0"/>
                          <a:ea typeface="Montserrat" charset="0"/>
                          <a:cs typeface="Montserrat" charset="0"/>
                        </a:rPr>
                        <a:t>2023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3A5D"/>
                    </a:solidFill>
                  </a:tcPr>
                </a:tc>
                <a:extLst>
                  <a:ext uri="{0D108BD9-81ED-4DB2-BD59-A6C34878D82A}">
                    <a16:rowId xmlns:a16="http://schemas.microsoft.com/office/drawing/2014/main" val="10000"/>
                  </a:ext>
                </a:extLst>
              </a:tr>
              <a:tr h="423334">
                <a:tc>
                  <a:txBody>
                    <a:bodyPr/>
                    <a:lstStyle/>
                    <a:p>
                      <a:r>
                        <a:rPr lang="en-US" sz="1050" u="sng" dirty="0" err="1">
                          <a:latin typeface="Montserrat" charset="0"/>
                          <a:ea typeface="Montserrat" charset="0"/>
                          <a:cs typeface="Montserrat" charset="0"/>
                        </a:rPr>
                        <a:t>Nonspendable</a:t>
                      </a:r>
                      <a:endParaRPr lang="en-US" sz="1050" u="sng" dirty="0">
                        <a:latin typeface="Montserrat" charset="0"/>
                        <a:ea typeface="Montserrat" charset="0"/>
                        <a:cs typeface="Montserrat" charset="0"/>
                      </a:endParaRPr>
                    </a:p>
                    <a:p>
                      <a:r>
                        <a:rPr lang="en-US" sz="800" b="0" i="0" u="none" strike="noStrike" kern="1200" baseline="0" dirty="0">
                          <a:solidFill>
                            <a:schemeClr val="dk1"/>
                          </a:solidFill>
                          <a:latin typeface="Montserrat" panose="00000500000000000000" pitchFamily="2" charset="0"/>
                          <a:ea typeface="+mn-ea"/>
                          <a:cs typeface="+mn-cs"/>
                        </a:rPr>
                        <a:t>includes fund balance amounts that cannot be spent either because they are not in spendable form or because legal or contractual requirements require them to be maintained intact. (Advance to TIF)</a:t>
                      </a:r>
                      <a:endParaRPr lang="en-US" sz="800" i="0" dirty="0">
                        <a:latin typeface="Montserrat" panose="00000500000000000000" pitchFamily="2" charset="0"/>
                        <a:ea typeface="Montserrat" charset="0"/>
                        <a:cs typeface="Montserrat" charset="0"/>
                      </a:endParaRPr>
                    </a:p>
                  </a:txBody>
                  <a:tcPr anchor="ctr">
                    <a:lnL w="12700" cap="flat" cmpd="sng" algn="ctr">
                      <a:solidFill>
                        <a:schemeClr val="tx1"/>
                      </a:solidFill>
                      <a:prstDash val="solid"/>
                      <a:round/>
                      <a:headEnd type="none" w="med" len="med"/>
                      <a:tailEnd type="none" w="med" len="med"/>
                    </a:lnL>
                  </a:tcPr>
                </a:tc>
                <a:tc>
                  <a:txBody>
                    <a:bodyPr/>
                    <a:lstStyle/>
                    <a:p>
                      <a:pPr algn="r" fontAlgn="b"/>
                      <a:r>
                        <a:rPr lang="en-US" sz="1200" b="0" i="0" u="none" strike="noStrike" dirty="0">
                          <a:solidFill>
                            <a:srgbClr val="000000"/>
                          </a:solidFill>
                          <a:effectLst/>
                          <a:latin typeface="Montserrat" panose="00000500000000000000" pitchFamily="2" charset="0"/>
                        </a:rPr>
                        <a:t>$5,773,468</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23334">
                <a:tc>
                  <a:txBody>
                    <a:bodyPr/>
                    <a:lstStyle/>
                    <a:p>
                      <a:r>
                        <a:rPr lang="en-US" sz="1050" u="sng" dirty="0">
                          <a:latin typeface="Montserrat" charset="0"/>
                          <a:ea typeface="Montserrat" charset="0"/>
                          <a:cs typeface="Montserrat" charset="0"/>
                        </a:rPr>
                        <a:t>Committed</a:t>
                      </a:r>
                    </a:p>
                    <a:p>
                      <a:r>
                        <a:rPr lang="en-US" sz="800" dirty="0">
                          <a:latin typeface="Montserrat" charset="0"/>
                          <a:ea typeface="Montserrat" charset="0"/>
                          <a:cs typeface="Montserrat" charset="0"/>
                        </a:rPr>
                        <a:t>includes fund balance amounts constrained for specific purposes that are internally imposed by government through formal action of the governing body.</a:t>
                      </a:r>
                    </a:p>
                  </a:txBody>
                  <a:tcPr anchor="ctr">
                    <a:lnL w="12700" cap="flat" cmpd="sng" algn="ctr">
                      <a:solidFill>
                        <a:schemeClr val="tx1"/>
                      </a:solidFill>
                      <a:prstDash val="solid"/>
                      <a:round/>
                      <a:headEnd type="none" w="med" len="med"/>
                      <a:tailEnd type="none" w="med" len="med"/>
                    </a:lnL>
                  </a:tcPr>
                </a:tc>
                <a:tc>
                  <a:txBody>
                    <a:bodyPr/>
                    <a:lstStyle/>
                    <a:p>
                      <a:pPr algn="r" fontAlgn="b"/>
                      <a:r>
                        <a:rPr lang="en-US" sz="1200" b="0" i="0" u="none" strike="noStrike" dirty="0">
                          <a:solidFill>
                            <a:srgbClr val="000000"/>
                          </a:solidFill>
                          <a:effectLst/>
                          <a:latin typeface="Montserrat" panose="00000500000000000000" pitchFamily="2" charset="0"/>
                        </a:rPr>
                        <a:t>-</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30507410"/>
                  </a:ext>
                </a:extLst>
              </a:tr>
              <a:tr h="423334">
                <a:tc>
                  <a:txBody>
                    <a:bodyPr/>
                    <a:lstStyle/>
                    <a:p>
                      <a:r>
                        <a:rPr lang="en-US" sz="1050" u="sng" dirty="0">
                          <a:latin typeface="Montserrat" charset="0"/>
                          <a:ea typeface="Montserrat" charset="0"/>
                          <a:cs typeface="Montserrat" charset="0"/>
                        </a:rPr>
                        <a:t>Assigned</a:t>
                      </a:r>
                    </a:p>
                    <a:p>
                      <a:r>
                        <a:rPr lang="en-US" sz="800" dirty="0">
                          <a:latin typeface="Montserrat" charset="0"/>
                          <a:ea typeface="Montserrat" charset="0"/>
                          <a:cs typeface="Montserrat" charset="0"/>
                        </a:rPr>
                        <a:t>includes spendable fund balance amounts that are intended to be used for specific purposes that are not considered restricted or committed.</a:t>
                      </a:r>
                    </a:p>
                  </a:txBody>
                  <a:tcPr anchor="ctr">
                    <a:lnL w="12700" cap="flat" cmpd="sng" algn="ctr">
                      <a:solidFill>
                        <a:schemeClr val="tx1"/>
                      </a:solidFill>
                      <a:prstDash val="solid"/>
                      <a:round/>
                      <a:headEnd type="none" w="med" len="med"/>
                      <a:tailEnd type="none" w="med" len="med"/>
                    </a:lnL>
                  </a:tcPr>
                </a:tc>
                <a:tc>
                  <a:txBody>
                    <a:bodyPr/>
                    <a:lstStyle/>
                    <a:p>
                      <a:pPr algn="r" fontAlgn="b"/>
                      <a:r>
                        <a:rPr lang="en-US" sz="1200" b="0" i="0" u="none" strike="noStrike" dirty="0">
                          <a:solidFill>
                            <a:srgbClr val="000000"/>
                          </a:solidFill>
                          <a:effectLst/>
                          <a:latin typeface="Montserrat" panose="00000500000000000000" pitchFamily="2" charset="0"/>
                        </a:rPr>
                        <a:t>-</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92928374"/>
                  </a:ext>
                </a:extLst>
              </a:tr>
              <a:tr h="423334">
                <a:tc>
                  <a:txBody>
                    <a:bodyPr/>
                    <a:lstStyle/>
                    <a:p>
                      <a:r>
                        <a:rPr lang="en-US" sz="1050" u="sng" dirty="0">
                          <a:latin typeface="Montserrat" charset="0"/>
                          <a:ea typeface="Montserrat" charset="0"/>
                          <a:cs typeface="Montserrat" charset="0"/>
                        </a:rPr>
                        <a:t>Unassigned (Deficit)</a:t>
                      </a:r>
                    </a:p>
                    <a:p>
                      <a:r>
                        <a:rPr lang="en-US" sz="800" dirty="0">
                          <a:latin typeface="Montserrat" charset="0"/>
                          <a:ea typeface="Montserrat" charset="0"/>
                          <a:cs typeface="Montserrat" charset="0"/>
                        </a:rPr>
                        <a:t>includes residual positive fund balance within the general fund which has not been classified within the other above-mentioned categories.</a:t>
                      </a:r>
                    </a:p>
                  </a:txBody>
                  <a:tcPr anchor="ctr">
                    <a:lnL w="12700" cap="flat" cmpd="sng" algn="ctr">
                      <a:solidFill>
                        <a:schemeClr val="tx1"/>
                      </a:solidFill>
                      <a:prstDash val="solid"/>
                      <a:round/>
                      <a:headEnd type="none" w="med" len="med"/>
                      <a:tailEnd type="none" w="med" len="med"/>
                    </a:lnL>
                  </a:tcPr>
                </a:tc>
                <a:tc>
                  <a:txBody>
                    <a:bodyPr/>
                    <a:lstStyle/>
                    <a:p>
                      <a:pPr algn="r" fontAlgn="b"/>
                      <a:r>
                        <a:rPr lang="en-US" sz="1200" b="0" i="0" u="none" strike="noStrike" dirty="0">
                          <a:solidFill>
                            <a:srgbClr val="000000"/>
                          </a:solidFill>
                          <a:effectLst/>
                          <a:latin typeface="Montserrat" panose="00000500000000000000" pitchFamily="2" charset="0"/>
                        </a:rPr>
                        <a:t>$6,671,490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23334">
                <a:tc>
                  <a:txBody>
                    <a:bodyPr/>
                    <a:lstStyle/>
                    <a:p>
                      <a:r>
                        <a:rPr lang="en-US" sz="1050" b="1" dirty="0">
                          <a:latin typeface="Montserrat" charset="0"/>
                          <a:ea typeface="Montserrat" charset="0"/>
                          <a:cs typeface="Montserrat" charset="0"/>
                        </a:rPr>
                        <a:t>Total Fund Balance (DEFICIT)</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Montserrat" panose="00000500000000000000" pitchFamily="2" charset="0"/>
                        </a:rPr>
                        <a:t>  $12,444,958</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12" name="Content Placeholder 3">
            <a:extLst>
              <a:ext uri="{FF2B5EF4-FFF2-40B4-BE49-F238E27FC236}">
                <a16:creationId xmlns:a16="http://schemas.microsoft.com/office/drawing/2014/main" id="{19DF566B-F6A0-449B-A731-410AB5187B95}"/>
              </a:ext>
            </a:extLst>
          </p:cNvPr>
          <p:cNvGraphicFramePr>
            <a:graphicFrameLocks/>
          </p:cNvGraphicFramePr>
          <p:nvPr>
            <p:extLst>
              <p:ext uri="{D42A27DB-BD31-4B8C-83A1-F6EECF244321}">
                <p14:modId xmlns:p14="http://schemas.microsoft.com/office/powerpoint/2010/main" val="1318476704"/>
              </p:ext>
            </p:extLst>
          </p:nvPr>
        </p:nvGraphicFramePr>
        <p:xfrm>
          <a:off x="387928" y="4516620"/>
          <a:ext cx="10515597" cy="1327526"/>
        </p:xfrm>
        <a:graphic>
          <a:graphicData uri="http://schemas.openxmlformats.org/drawingml/2006/table">
            <a:tbl>
              <a:tblPr firstRow="1" bandRow="1">
                <a:tableStyleId>{5C22544A-7EE6-4342-B048-85BDC9FD1C3A}</a:tableStyleId>
              </a:tblPr>
              <a:tblGrid>
                <a:gridCol w="1660357">
                  <a:extLst>
                    <a:ext uri="{9D8B030D-6E8A-4147-A177-3AD203B41FA5}">
                      <a16:colId xmlns:a16="http://schemas.microsoft.com/office/drawing/2014/main" val="20000"/>
                    </a:ext>
                  </a:extLst>
                </a:gridCol>
                <a:gridCol w="885524">
                  <a:extLst>
                    <a:ext uri="{9D8B030D-6E8A-4147-A177-3AD203B41FA5}">
                      <a16:colId xmlns:a16="http://schemas.microsoft.com/office/drawing/2014/main" val="20001"/>
                    </a:ext>
                  </a:extLst>
                </a:gridCol>
                <a:gridCol w="885524">
                  <a:extLst>
                    <a:ext uri="{9D8B030D-6E8A-4147-A177-3AD203B41FA5}">
                      <a16:colId xmlns:a16="http://schemas.microsoft.com/office/drawing/2014/main" val="20002"/>
                    </a:ext>
                  </a:extLst>
                </a:gridCol>
                <a:gridCol w="885524">
                  <a:extLst>
                    <a:ext uri="{9D8B030D-6E8A-4147-A177-3AD203B41FA5}">
                      <a16:colId xmlns:a16="http://schemas.microsoft.com/office/drawing/2014/main" val="20003"/>
                    </a:ext>
                  </a:extLst>
                </a:gridCol>
                <a:gridCol w="885524">
                  <a:extLst>
                    <a:ext uri="{9D8B030D-6E8A-4147-A177-3AD203B41FA5}">
                      <a16:colId xmlns:a16="http://schemas.microsoft.com/office/drawing/2014/main" val="20004"/>
                    </a:ext>
                  </a:extLst>
                </a:gridCol>
                <a:gridCol w="885524">
                  <a:extLst>
                    <a:ext uri="{9D8B030D-6E8A-4147-A177-3AD203B41FA5}">
                      <a16:colId xmlns:a16="http://schemas.microsoft.com/office/drawing/2014/main" val="475833475"/>
                    </a:ext>
                  </a:extLst>
                </a:gridCol>
                <a:gridCol w="885524">
                  <a:extLst>
                    <a:ext uri="{9D8B030D-6E8A-4147-A177-3AD203B41FA5}">
                      <a16:colId xmlns:a16="http://schemas.microsoft.com/office/drawing/2014/main" val="1132030217"/>
                    </a:ext>
                  </a:extLst>
                </a:gridCol>
                <a:gridCol w="885524">
                  <a:extLst>
                    <a:ext uri="{9D8B030D-6E8A-4147-A177-3AD203B41FA5}">
                      <a16:colId xmlns:a16="http://schemas.microsoft.com/office/drawing/2014/main" val="237045216"/>
                    </a:ext>
                  </a:extLst>
                </a:gridCol>
                <a:gridCol w="885524">
                  <a:extLst>
                    <a:ext uri="{9D8B030D-6E8A-4147-A177-3AD203B41FA5}">
                      <a16:colId xmlns:a16="http://schemas.microsoft.com/office/drawing/2014/main" val="743551344"/>
                    </a:ext>
                  </a:extLst>
                </a:gridCol>
                <a:gridCol w="885524">
                  <a:extLst>
                    <a:ext uri="{9D8B030D-6E8A-4147-A177-3AD203B41FA5}">
                      <a16:colId xmlns:a16="http://schemas.microsoft.com/office/drawing/2014/main" val="3783847742"/>
                    </a:ext>
                  </a:extLst>
                </a:gridCol>
                <a:gridCol w="885524">
                  <a:extLst>
                    <a:ext uri="{9D8B030D-6E8A-4147-A177-3AD203B41FA5}">
                      <a16:colId xmlns:a16="http://schemas.microsoft.com/office/drawing/2014/main" val="2794719243"/>
                    </a:ext>
                  </a:extLst>
                </a:gridCol>
              </a:tblGrid>
              <a:tr h="0">
                <a:tc>
                  <a:txBody>
                    <a:bodyPr/>
                    <a:lstStyle/>
                    <a:p>
                      <a:endParaRPr lang="en-US" sz="1200" b="1" i="0" dirty="0">
                        <a:latin typeface="Montserrat" charset="0"/>
                        <a:ea typeface="Montserrat" charset="0"/>
                        <a:cs typeface="Montserrat"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2A59B"/>
                    </a:solidFill>
                  </a:tcPr>
                </a:tc>
                <a:tc>
                  <a:txBody>
                    <a:bodyPr/>
                    <a:lstStyle/>
                    <a:p>
                      <a:pPr algn="ctr"/>
                      <a:r>
                        <a:rPr lang="en-US" sz="1200" b="1" i="0" dirty="0">
                          <a:latin typeface="Montserrat" charset="0"/>
                          <a:ea typeface="Montserrat" charset="0"/>
                          <a:cs typeface="Montserrat" charset="0"/>
                        </a:rPr>
                        <a:t>2014</a:t>
                      </a:r>
                    </a:p>
                  </a:txBody>
                  <a:tcPr anchor="ctr">
                    <a:lnT w="12700" cap="flat" cmpd="sng" algn="ctr">
                      <a:solidFill>
                        <a:schemeClr val="tx1"/>
                      </a:solidFill>
                      <a:prstDash val="solid"/>
                      <a:round/>
                      <a:headEnd type="none" w="med" len="med"/>
                      <a:tailEnd type="none" w="med" len="med"/>
                    </a:lnT>
                    <a:solidFill>
                      <a:srgbClr val="02A59B"/>
                    </a:solidFill>
                  </a:tcPr>
                </a:tc>
                <a:tc>
                  <a:txBody>
                    <a:bodyPr/>
                    <a:lstStyle/>
                    <a:p>
                      <a:pPr algn="ctr"/>
                      <a:r>
                        <a:rPr lang="en-US" sz="1200" b="1" i="0" dirty="0">
                          <a:latin typeface="Montserrat" charset="0"/>
                          <a:ea typeface="Montserrat" charset="0"/>
                          <a:cs typeface="Montserrat" charset="0"/>
                        </a:rPr>
                        <a:t>2015</a:t>
                      </a:r>
                    </a:p>
                  </a:txBody>
                  <a:tcPr anchor="ctr">
                    <a:lnT w="12700" cap="flat" cmpd="sng" algn="ctr">
                      <a:solidFill>
                        <a:schemeClr val="tx1"/>
                      </a:solidFill>
                      <a:prstDash val="solid"/>
                      <a:round/>
                      <a:headEnd type="none" w="med" len="med"/>
                      <a:tailEnd type="none" w="med" len="med"/>
                    </a:lnT>
                    <a:solidFill>
                      <a:srgbClr val="02A59B"/>
                    </a:solidFill>
                  </a:tcPr>
                </a:tc>
                <a:tc>
                  <a:txBody>
                    <a:bodyPr/>
                    <a:lstStyle/>
                    <a:p>
                      <a:pPr algn="ctr"/>
                      <a:r>
                        <a:rPr lang="en-US" sz="1200" b="1" i="0" dirty="0">
                          <a:latin typeface="Montserrat" charset="0"/>
                          <a:ea typeface="Montserrat" charset="0"/>
                          <a:cs typeface="Montserrat" charset="0"/>
                        </a:rPr>
                        <a:t>2016</a:t>
                      </a:r>
                    </a:p>
                  </a:txBody>
                  <a:tcPr anchor="ctr">
                    <a:lnT w="12700" cap="flat" cmpd="sng" algn="ctr">
                      <a:solidFill>
                        <a:schemeClr val="tx1"/>
                      </a:solidFill>
                      <a:prstDash val="solid"/>
                      <a:round/>
                      <a:headEnd type="none" w="med" len="med"/>
                      <a:tailEnd type="none" w="med" len="med"/>
                    </a:lnT>
                    <a:solidFill>
                      <a:srgbClr val="02A59B"/>
                    </a:solidFill>
                  </a:tcPr>
                </a:tc>
                <a:tc>
                  <a:txBody>
                    <a:bodyPr/>
                    <a:lstStyle/>
                    <a:p>
                      <a:pPr algn="ctr"/>
                      <a:r>
                        <a:rPr lang="en-US" sz="1200" b="1" i="0" dirty="0">
                          <a:latin typeface="Montserrat" charset="0"/>
                          <a:ea typeface="Montserrat" charset="0"/>
                          <a:cs typeface="Montserrat" charset="0"/>
                        </a:rPr>
                        <a:t>2017</a:t>
                      </a:r>
                    </a:p>
                  </a:txBody>
                  <a:tcPr anchor="ctr">
                    <a:lnT w="12700" cap="flat" cmpd="sng" algn="ctr">
                      <a:solidFill>
                        <a:schemeClr val="tx1"/>
                      </a:solidFill>
                      <a:prstDash val="solid"/>
                      <a:round/>
                      <a:headEnd type="none" w="med" len="med"/>
                      <a:tailEnd type="none" w="med" len="med"/>
                    </a:lnT>
                    <a:solidFill>
                      <a:srgbClr val="02A59B"/>
                    </a:solidFill>
                  </a:tcPr>
                </a:tc>
                <a:tc>
                  <a:txBody>
                    <a:bodyPr/>
                    <a:lstStyle/>
                    <a:p>
                      <a:pPr algn="ctr"/>
                      <a:r>
                        <a:rPr lang="en-US" sz="1200" b="1" i="0" dirty="0">
                          <a:latin typeface="Montserrat" charset="0"/>
                          <a:ea typeface="Montserrat" charset="0"/>
                          <a:cs typeface="Montserrat" charset="0"/>
                        </a:rPr>
                        <a:t>2018</a:t>
                      </a:r>
                    </a:p>
                  </a:txBody>
                  <a:tcPr anchor="ctr">
                    <a:lnT w="12700" cap="flat" cmpd="sng" algn="ctr">
                      <a:solidFill>
                        <a:schemeClr val="tx1"/>
                      </a:solidFill>
                      <a:prstDash val="solid"/>
                      <a:round/>
                      <a:headEnd type="none" w="med" len="med"/>
                      <a:tailEnd type="none" w="med" len="med"/>
                    </a:lnT>
                    <a:solidFill>
                      <a:srgbClr val="02A59B"/>
                    </a:solidFill>
                  </a:tcPr>
                </a:tc>
                <a:tc>
                  <a:txBody>
                    <a:bodyPr/>
                    <a:lstStyle/>
                    <a:p>
                      <a:pPr algn="ctr"/>
                      <a:r>
                        <a:rPr lang="en-US" sz="1200" b="1" i="0" dirty="0">
                          <a:latin typeface="Montserrat" charset="0"/>
                          <a:ea typeface="Montserrat" charset="0"/>
                          <a:cs typeface="Montserrat" charset="0"/>
                        </a:rPr>
                        <a:t>2019</a:t>
                      </a:r>
                    </a:p>
                  </a:txBody>
                  <a:tcPr anchor="ctr">
                    <a:lnT w="12700" cap="flat" cmpd="sng" algn="ctr">
                      <a:solidFill>
                        <a:schemeClr val="tx1"/>
                      </a:solidFill>
                      <a:prstDash val="solid"/>
                      <a:round/>
                      <a:headEnd type="none" w="med" len="med"/>
                      <a:tailEnd type="none" w="med" len="med"/>
                    </a:lnT>
                    <a:solidFill>
                      <a:srgbClr val="02A59B"/>
                    </a:solidFill>
                  </a:tcPr>
                </a:tc>
                <a:tc>
                  <a:txBody>
                    <a:bodyPr/>
                    <a:lstStyle/>
                    <a:p>
                      <a:pPr algn="ctr"/>
                      <a:r>
                        <a:rPr lang="en-US" sz="1200" b="1" i="0" dirty="0">
                          <a:latin typeface="Montserrat" charset="0"/>
                          <a:ea typeface="Montserrat" charset="0"/>
                          <a:cs typeface="Montserrat" charset="0"/>
                        </a:rPr>
                        <a:t>2020</a:t>
                      </a:r>
                    </a:p>
                  </a:txBody>
                  <a:tcPr anchor="ctr">
                    <a:lnT w="12700" cap="flat" cmpd="sng" algn="ctr">
                      <a:solidFill>
                        <a:schemeClr val="tx1"/>
                      </a:solidFill>
                      <a:prstDash val="solid"/>
                      <a:round/>
                      <a:headEnd type="none" w="med" len="med"/>
                      <a:tailEnd type="none" w="med" len="med"/>
                    </a:lnT>
                    <a:solidFill>
                      <a:srgbClr val="02A59B"/>
                    </a:solidFill>
                  </a:tcPr>
                </a:tc>
                <a:tc>
                  <a:txBody>
                    <a:bodyPr/>
                    <a:lstStyle/>
                    <a:p>
                      <a:pPr algn="ctr"/>
                      <a:r>
                        <a:rPr lang="en-US" sz="1200" b="1" i="0" dirty="0">
                          <a:latin typeface="Montserrat" charset="0"/>
                          <a:ea typeface="Montserrat" charset="0"/>
                          <a:cs typeface="Montserrat" charset="0"/>
                        </a:rPr>
                        <a:t>2021</a:t>
                      </a:r>
                    </a:p>
                  </a:txBody>
                  <a:tcPr anchor="ctr">
                    <a:lnT w="12700" cap="flat" cmpd="sng" algn="ctr">
                      <a:solidFill>
                        <a:schemeClr val="tx1"/>
                      </a:solidFill>
                      <a:prstDash val="solid"/>
                      <a:round/>
                      <a:headEnd type="none" w="med" len="med"/>
                      <a:tailEnd type="none" w="med" len="med"/>
                    </a:lnT>
                    <a:solidFill>
                      <a:srgbClr val="02A59B"/>
                    </a:solidFill>
                  </a:tcPr>
                </a:tc>
                <a:tc>
                  <a:txBody>
                    <a:bodyPr/>
                    <a:lstStyle/>
                    <a:p>
                      <a:pPr algn="ctr"/>
                      <a:r>
                        <a:rPr lang="en-US" sz="1200" b="1" i="0" dirty="0">
                          <a:latin typeface="Montserrat" charset="0"/>
                          <a:ea typeface="Montserrat" charset="0"/>
                          <a:cs typeface="Montserrat" charset="0"/>
                        </a:rPr>
                        <a:t>2022</a:t>
                      </a:r>
                    </a:p>
                  </a:txBody>
                  <a:tcPr anchor="ctr">
                    <a:lnT w="12700" cap="flat" cmpd="sng" algn="ctr">
                      <a:solidFill>
                        <a:schemeClr val="tx1"/>
                      </a:solidFill>
                      <a:prstDash val="solid"/>
                      <a:round/>
                      <a:headEnd type="none" w="med" len="med"/>
                      <a:tailEnd type="none" w="med" len="med"/>
                    </a:lnT>
                    <a:solidFill>
                      <a:srgbClr val="02A59B"/>
                    </a:solidFill>
                  </a:tcPr>
                </a:tc>
                <a:tc>
                  <a:txBody>
                    <a:bodyPr/>
                    <a:lstStyle/>
                    <a:p>
                      <a:pPr algn="ctr"/>
                      <a:r>
                        <a:rPr lang="en-US" sz="1200" b="1" i="0" dirty="0">
                          <a:latin typeface="Montserrat" charset="0"/>
                          <a:ea typeface="Montserrat" charset="0"/>
                          <a:cs typeface="Montserrat" charset="0"/>
                        </a:rPr>
                        <a:t>2023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2A59B"/>
                    </a:solidFill>
                  </a:tcPr>
                </a:tc>
                <a:extLst>
                  <a:ext uri="{0D108BD9-81ED-4DB2-BD59-A6C34878D82A}">
                    <a16:rowId xmlns:a16="http://schemas.microsoft.com/office/drawing/2014/main" val="10000"/>
                  </a:ext>
                </a:extLst>
              </a:tr>
              <a:tr h="511276">
                <a:tc>
                  <a:txBody>
                    <a:bodyPr/>
                    <a:lstStyle/>
                    <a:p>
                      <a:pPr algn="l" fontAlgn="b"/>
                      <a:r>
                        <a:rPr lang="en-US" sz="1050" b="0" i="0" u="none" strike="noStrike" dirty="0" err="1">
                          <a:solidFill>
                            <a:srgbClr val="000000"/>
                          </a:solidFill>
                          <a:effectLst/>
                          <a:latin typeface="Montserrat" panose="00000500000000000000" pitchFamily="2" charset="0"/>
                        </a:rPr>
                        <a:t>Nonspendable</a:t>
                      </a:r>
                      <a:r>
                        <a:rPr lang="en-US" sz="1050" b="0" i="0" u="none" strike="noStrike" dirty="0">
                          <a:solidFill>
                            <a:srgbClr val="000000"/>
                          </a:solidFill>
                          <a:effectLst/>
                          <a:latin typeface="Montserrat" panose="00000500000000000000" pitchFamily="2" charset="0"/>
                        </a:rPr>
                        <a:t> &amp; Restricted</a:t>
                      </a:r>
                    </a:p>
                  </a:txBody>
                  <a:tcPr marL="9525" marR="9525" marT="9525" marB="0" anchor="b">
                    <a:lnL w="12700" cap="flat" cmpd="sng" algn="ctr">
                      <a:solidFill>
                        <a:schemeClr val="tx1"/>
                      </a:solidFill>
                      <a:prstDash val="solid"/>
                      <a:round/>
                      <a:headEnd type="none" w="med" len="med"/>
                      <a:tailEnd type="none" w="med" len="med"/>
                    </a:lnL>
                    <a:solidFill>
                      <a:srgbClr val="CBE0DE"/>
                    </a:solidFill>
                  </a:tcPr>
                </a:tc>
                <a:tc>
                  <a:txBody>
                    <a:bodyPr/>
                    <a:lstStyle/>
                    <a:p>
                      <a:pPr algn="ctr" fontAlgn="b"/>
                      <a:r>
                        <a:rPr lang="en-US" sz="1200" b="0" i="0" u="none" strike="noStrike" dirty="0">
                          <a:solidFill>
                            <a:srgbClr val="000000"/>
                          </a:solidFill>
                          <a:effectLst/>
                          <a:latin typeface="Montserrat" panose="00000500000000000000" pitchFamily="2" charset="0"/>
                        </a:rPr>
                        <a:t>40%   </a:t>
                      </a:r>
                    </a:p>
                  </a:txBody>
                  <a:tcPr marL="9525" marR="9525" marT="9525" marB="0" anchor="b">
                    <a:solidFill>
                      <a:srgbClr val="CBE0DE"/>
                    </a:solidFill>
                  </a:tcPr>
                </a:tc>
                <a:tc>
                  <a:txBody>
                    <a:bodyPr/>
                    <a:lstStyle/>
                    <a:p>
                      <a:pPr algn="ctr" fontAlgn="b"/>
                      <a:r>
                        <a:rPr lang="en-US" sz="1200" b="0" i="0" u="none" strike="noStrike" dirty="0">
                          <a:solidFill>
                            <a:srgbClr val="000000"/>
                          </a:solidFill>
                          <a:effectLst/>
                          <a:latin typeface="Montserrat" panose="00000500000000000000" pitchFamily="2" charset="0"/>
                        </a:rPr>
                        <a:t>   37% </a:t>
                      </a:r>
                    </a:p>
                  </a:txBody>
                  <a:tcPr marL="9525" marR="9525" marT="9525" marB="0" anchor="b">
                    <a:solidFill>
                      <a:srgbClr val="CBE0DE"/>
                    </a:solidFill>
                  </a:tcPr>
                </a:tc>
                <a:tc>
                  <a:txBody>
                    <a:bodyPr/>
                    <a:lstStyle/>
                    <a:p>
                      <a:pPr algn="ctr" fontAlgn="b"/>
                      <a:r>
                        <a:rPr lang="en-US" sz="1200" b="0" i="0" u="none" strike="noStrike" dirty="0">
                          <a:solidFill>
                            <a:srgbClr val="000000"/>
                          </a:solidFill>
                          <a:effectLst/>
                          <a:latin typeface="Montserrat" panose="00000500000000000000" pitchFamily="2" charset="0"/>
                        </a:rPr>
                        <a:t>37%</a:t>
                      </a:r>
                    </a:p>
                  </a:txBody>
                  <a:tcPr marL="9525" marR="9525" marT="9525" marB="0" anchor="b">
                    <a:solidFill>
                      <a:srgbClr val="CBE0DE"/>
                    </a:solidFill>
                  </a:tcPr>
                </a:tc>
                <a:tc>
                  <a:txBody>
                    <a:bodyPr/>
                    <a:lstStyle/>
                    <a:p>
                      <a:pPr algn="ctr" fontAlgn="b"/>
                      <a:r>
                        <a:rPr lang="en-US" sz="1200" b="0" i="0" u="none" strike="noStrike" dirty="0">
                          <a:solidFill>
                            <a:srgbClr val="000000"/>
                          </a:solidFill>
                          <a:effectLst/>
                          <a:latin typeface="Montserrat" panose="00000500000000000000" pitchFamily="2" charset="0"/>
                        </a:rPr>
                        <a:t>42%</a:t>
                      </a:r>
                    </a:p>
                  </a:txBody>
                  <a:tcPr marL="9525" marR="9525" marT="9525" marB="0" anchor="b">
                    <a:solidFill>
                      <a:srgbClr val="CBE0DE"/>
                    </a:solidFill>
                  </a:tcPr>
                </a:tc>
                <a:tc>
                  <a:txBody>
                    <a:bodyPr/>
                    <a:lstStyle/>
                    <a:p>
                      <a:pPr algn="ctr" fontAlgn="b"/>
                      <a:r>
                        <a:rPr lang="en-US" sz="1200" b="0" i="0" u="none" strike="noStrike" dirty="0">
                          <a:solidFill>
                            <a:srgbClr val="000000"/>
                          </a:solidFill>
                          <a:effectLst/>
                          <a:latin typeface="Montserrat" panose="00000500000000000000" pitchFamily="2" charset="0"/>
                        </a:rPr>
                        <a:t>41%</a:t>
                      </a:r>
                    </a:p>
                  </a:txBody>
                  <a:tcPr marL="9525" marR="9525" marT="9525" marB="0" anchor="b">
                    <a:solidFill>
                      <a:srgbClr val="CBE0DE"/>
                    </a:solidFill>
                  </a:tcPr>
                </a:tc>
                <a:tc>
                  <a:txBody>
                    <a:bodyPr/>
                    <a:lstStyle/>
                    <a:p>
                      <a:pPr algn="ctr" fontAlgn="b"/>
                      <a:r>
                        <a:rPr lang="en-US" sz="1200" b="0" i="0" u="none" strike="noStrike" dirty="0">
                          <a:solidFill>
                            <a:srgbClr val="000000"/>
                          </a:solidFill>
                          <a:effectLst/>
                          <a:latin typeface="Montserrat" panose="00000500000000000000" pitchFamily="2" charset="0"/>
                        </a:rPr>
                        <a:t>52%</a:t>
                      </a:r>
                    </a:p>
                  </a:txBody>
                  <a:tcPr marL="9525" marR="9525" marT="9525" marB="0" anchor="b">
                    <a:solidFill>
                      <a:srgbClr val="CBE0DE"/>
                    </a:solidFill>
                  </a:tcPr>
                </a:tc>
                <a:tc>
                  <a:txBody>
                    <a:bodyPr/>
                    <a:lstStyle/>
                    <a:p>
                      <a:pPr algn="ctr" fontAlgn="b"/>
                      <a:r>
                        <a:rPr lang="en-US" sz="1200" b="0" i="0" u="none" strike="noStrike" dirty="0">
                          <a:solidFill>
                            <a:srgbClr val="000000"/>
                          </a:solidFill>
                          <a:effectLst/>
                          <a:latin typeface="Montserrat" panose="00000500000000000000" pitchFamily="2" charset="0"/>
                        </a:rPr>
                        <a:t>67%</a:t>
                      </a:r>
                    </a:p>
                  </a:txBody>
                  <a:tcPr marL="9525" marR="9525" marT="9525" marB="0" anchor="b">
                    <a:solidFill>
                      <a:srgbClr val="CBE0DE"/>
                    </a:solidFill>
                  </a:tcPr>
                </a:tc>
                <a:tc>
                  <a:txBody>
                    <a:bodyPr/>
                    <a:lstStyle/>
                    <a:p>
                      <a:pPr algn="ctr" fontAlgn="b"/>
                      <a:r>
                        <a:rPr lang="en-US" sz="1200" b="0" i="0" u="none" strike="noStrike" dirty="0">
                          <a:solidFill>
                            <a:srgbClr val="000000"/>
                          </a:solidFill>
                          <a:effectLst/>
                          <a:latin typeface="Montserrat" panose="00000500000000000000" pitchFamily="2" charset="0"/>
                        </a:rPr>
                        <a:t>64%</a:t>
                      </a:r>
                    </a:p>
                  </a:txBody>
                  <a:tcPr marL="9525" marR="9525" marT="9525" marB="0" anchor="b">
                    <a:solidFill>
                      <a:srgbClr val="CBE0DE"/>
                    </a:solidFill>
                  </a:tcPr>
                </a:tc>
                <a:tc>
                  <a:txBody>
                    <a:bodyPr/>
                    <a:lstStyle/>
                    <a:p>
                      <a:pPr algn="ctr" fontAlgn="b"/>
                      <a:r>
                        <a:rPr lang="en-US" sz="1200" b="0" i="0" u="none" strike="noStrike" dirty="0">
                          <a:solidFill>
                            <a:srgbClr val="000000"/>
                          </a:solidFill>
                          <a:effectLst/>
                          <a:latin typeface="Montserrat" panose="00000500000000000000" pitchFamily="2" charset="0"/>
                        </a:rPr>
                        <a:t>55%</a:t>
                      </a:r>
                    </a:p>
                  </a:txBody>
                  <a:tcPr marL="9525" marR="9525" marT="9525" marB="0" anchor="b">
                    <a:solidFill>
                      <a:srgbClr val="CBE0DE"/>
                    </a:solidFill>
                  </a:tcPr>
                </a:tc>
                <a:tc>
                  <a:txBody>
                    <a:bodyPr/>
                    <a:lstStyle/>
                    <a:p>
                      <a:pPr algn="ctr" fontAlgn="b"/>
                      <a:r>
                        <a:rPr lang="en-US" sz="1200" b="0" i="0" u="none" strike="noStrike" dirty="0">
                          <a:solidFill>
                            <a:srgbClr val="000000"/>
                          </a:solidFill>
                          <a:effectLst/>
                          <a:latin typeface="Montserrat" panose="00000500000000000000" pitchFamily="2" charset="0"/>
                        </a:rPr>
                        <a:t>46%</a:t>
                      </a:r>
                    </a:p>
                  </a:txBody>
                  <a:tcPr marL="9525" marR="9525" marT="9525" marB="0" anchor="b">
                    <a:lnR w="12700" cap="flat" cmpd="sng" algn="ctr">
                      <a:solidFill>
                        <a:schemeClr val="tx1"/>
                      </a:solidFill>
                      <a:prstDash val="solid"/>
                      <a:round/>
                      <a:headEnd type="none" w="med" len="med"/>
                      <a:tailEnd type="none" w="med" len="med"/>
                    </a:lnR>
                    <a:solidFill>
                      <a:srgbClr val="CBE0DE"/>
                    </a:solidFill>
                  </a:tcPr>
                </a:tc>
                <a:extLst>
                  <a:ext uri="{0D108BD9-81ED-4DB2-BD59-A6C34878D82A}">
                    <a16:rowId xmlns:a16="http://schemas.microsoft.com/office/drawing/2014/main" val="10001"/>
                  </a:ext>
                </a:extLst>
              </a:tr>
              <a:tr h="541930">
                <a:tc>
                  <a:txBody>
                    <a:bodyPr/>
                    <a:lstStyle/>
                    <a:p>
                      <a:pPr algn="l" fontAlgn="b"/>
                      <a:r>
                        <a:rPr lang="en-US" sz="1050" b="0" i="0" u="none" strike="noStrike" dirty="0">
                          <a:solidFill>
                            <a:srgbClr val="000000"/>
                          </a:solidFill>
                          <a:effectLst/>
                          <a:latin typeface="Montserrat" panose="00000500000000000000" pitchFamily="2" charset="0"/>
                        </a:rPr>
                        <a:t>Committed &amp; Unassigned</a:t>
                      </a: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E7F0EF"/>
                    </a:solidFill>
                  </a:tcPr>
                </a:tc>
                <a:tc>
                  <a:txBody>
                    <a:bodyPr/>
                    <a:lstStyle/>
                    <a:p>
                      <a:pPr algn="ctr" fontAlgn="b"/>
                      <a:r>
                        <a:rPr lang="en-US" sz="1200" b="0" i="0" u="none" strike="noStrike" dirty="0">
                          <a:solidFill>
                            <a:srgbClr val="000000"/>
                          </a:solidFill>
                          <a:effectLst/>
                          <a:latin typeface="Montserrat" panose="00000500000000000000" pitchFamily="2" charset="0"/>
                        </a:rPr>
                        <a:t>60%</a:t>
                      </a:r>
                    </a:p>
                  </a:txBody>
                  <a:tcPr marL="9525" marR="9525" marT="9525" marB="0" anchor="b">
                    <a:lnB w="12700" cap="flat" cmpd="sng" algn="ctr">
                      <a:solidFill>
                        <a:schemeClr val="tx1"/>
                      </a:solidFill>
                      <a:prstDash val="solid"/>
                      <a:round/>
                      <a:headEnd type="none" w="med" len="med"/>
                      <a:tailEnd type="none" w="med" len="med"/>
                    </a:lnB>
                    <a:solidFill>
                      <a:srgbClr val="E7F0EF"/>
                    </a:solidFill>
                  </a:tcPr>
                </a:tc>
                <a:tc>
                  <a:txBody>
                    <a:bodyPr/>
                    <a:lstStyle/>
                    <a:p>
                      <a:pPr algn="ctr" fontAlgn="b"/>
                      <a:r>
                        <a:rPr lang="en-US" sz="1200" b="0" i="0" u="none" strike="noStrike" dirty="0">
                          <a:solidFill>
                            <a:srgbClr val="000000"/>
                          </a:solidFill>
                          <a:effectLst/>
                          <a:latin typeface="Montserrat" panose="00000500000000000000" pitchFamily="2" charset="0"/>
                        </a:rPr>
                        <a:t> 63%</a:t>
                      </a:r>
                    </a:p>
                  </a:txBody>
                  <a:tcPr marL="9525" marR="9525" marT="9525" marB="0" anchor="b">
                    <a:lnB w="12700" cap="flat" cmpd="sng" algn="ctr">
                      <a:solidFill>
                        <a:schemeClr val="tx1"/>
                      </a:solidFill>
                      <a:prstDash val="solid"/>
                      <a:round/>
                      <a:headEnd type="none" w="med" len="med"/>
                      <a:tailEnd type="none" w="med" len="med"/>
                    </a:lnB>
                    <a:solidFill>
                      <a:srgbClr val="E7F0EF"/>
                    </a:solidFill>
                  </a:tcPr>
                </a:tc>
                <a:tc>
                  <a:txBody>
                    <a:bodyPr/>
                    <a:lstStyle/>
                    <a:p>
                      <a:pPr algn="ctr" fontAlgn="b"/>
                      <a:r>
                        <a:rPr lang="en-US" sz="1200" b="0" i="0" u="none" strike="noStrike" dirty="0">
                          <a:solidFill>
                            <a:srgbClr val="000000"/>
                          </a:solidFill>
                          <a:effectLst/>
                          <a:latin typeface="Montserrat" panose="00000500000000000000" pitchFamily="2" charset="0"/>
                        </a:rPr>
                        <a:t>63%</a:t>
                      </a:r>
                    </a:p>
                  </a:txBody>
                  <a:tcPr marL="9525" marR="9525" marT="9525" marB="0" anchor="b">
                    <a:lnB w="12700" cap="flat" cmpd="sng" algn="ctr">
                      <a:solidFill>
                        <a:schemeClr val="tx1"/>
                      </a:solidFill>
                      <a:prstDash val="solid"/>
                      <a:round/>
                      <a:headEnd type="none" w="med" len="med"/>
                      <a:tailEnd type="none" w="med" len="med"/>
                    </a:lnB>
                    <a:solidFill>
                      <a:srgbClr val="E7F0EF"/>
                    </a:solidFill>
                  </a:tcPr>
                </a:tc>
                <a:tc>
                  <a:txBody>
                    <a:bodyPr/>
                    <a:lstStyle/>
                    <a:p>
                      <a:pPr algn="ctr" fontAlgn="b"/>
                      <a:r>
                        <a:rPr lang="en-US" sz="1200" b="0" i="0" u="none" strike="noStrike" dirty="0">
                          <a:solidFill>
                            <a:srgbClr val="000000"/>
                          </a:solidFill>
                          <a:effectLst/>
                          <a:latin typeface="Montserrat" panose="00000500000000000000" pitchFamily="2" charset="0"/>
                        </a:rPr>
                        <a:t>58%</a:t>
                      </a:r>
                    </a:p>
                  </a:txBody>
                  <a:tcPr marL="9525" marR="9525" marT="9525" marB="0" anchor="b">
                    <a:lnB w="12700" cap="flat" cmpd="sng" algn="ctr">
                      <a:solidFill>
                        <a:schemeClr val="tx1"/>
                      </a:solidFill>
                      <a:prstDash val="solid"/>
                      <a:round/>
                      <a:headEnd type="none" w="med" len="med"/>
                      <a:tailEnd type="none" w="med" len="med"/>
                    </a:lnB>
                    <a:solidFill>
                      <a:srgbClr val="E7F0EF"/>
                    </a:solidFill>
                  </a:tcPr>
                </a:tc>
                <a:tc>
                  <a:txBody>
                    <a:bodyPr/>
                    <a:lstStyle/>
                    <a:p>
                      <a:pPr algn="ctr" fontAlgn="b"/>
                      <a:r>
                        <a:rPr lang="en-US" sz="1200" b="0" i="0" u="none" strike="noStrike" dirty="0">
                          <a:solidFill>
                            <a:srgbClr val="000000"/>
                          </a:solidFill>
                          <a:effectLst/>
                          <a:latin typeface="Montserrat" panose="00000500000000000000" pitchFamily="2" charset="0"/>
                        </a:rPr>
                        <a:t>59%</a:t>
                      </a:r>
                    </a:p>
                  </a:txBody>
                  <a:tcPr marL="9525" marR="9525" marT="9525" marB="0" anchor="b">
                    <a:lnB w="12700" cap="flat" cmpd="sng" algn="ctr">
                      <a:solidFill>
                        <a:schemeClr val="tx1"/>
                      </a:solidFill>
                      <a:prstDash val="solid"/>
                      <a:round/>
                      <a:headEnd type="none" w="med" len="med"/>
                      <a:tailEnd type="none" w="med" len="med"/>
                    </a:lnB>
                    <a:solidFill>
                      <a:srgbClr val="E7F0EF"/>
                    </a:solidFill>
                  </a:tcPr>
                </a:tc>
                <a:tc>
                  <a:txBody>
                    <a:bodyPr/>
                    <a:lstStyle/>
                    <a:p>
                      <a:pPr algn="ctr" fontAlgn="b"/>
                      <a:r>
                        <a:rPr lang="en-US" sz="1200" b="0" i="0" u="none" strike="noStrike" dirty="0">
                          <a:solidFill>
                            <a:srgbClr val="000000"/>
                          </a:solidFill>
                          <a:effectLst/>
                          <a:latin typeface="Montserrat" panose="00000500000000000000" pitchFamily="2" charset="0"/>
                        </a:rPr>
                        <a:t>48%</a:t>
                      </a:r>
                    </a:p>
                  </a:txBody>
                  <a:tcPr marL="9525" marR="9525" marT="9525" marB="0" anchor="b">
                    <a:lnB w="12700" cap="flat" cmpd="sng" algn="ctr">
                      <a:solidFill>
                        <a:schemeClr val="tx1"/>
                      </a:solidFill>
                      <a:prstDash val="solid"/>
                      <a:round/>
                      <a:headEnd type="none" w="med" len="med"/>
                      <a:tailEnd type="none" w="med" len="med"/>
                    </a:lnB>
                    <a:solidFill>
                      <a:srgbClr val="E7F0EF"/>
                    </a:solidFill>
                  </a:tcPr>
                </a:tc>
                <a:tc>
                  <a:txBody>
                    <a:bodyPr/>
                    <a:lstStyle/>
                    <a:p>
                      <a:pPr algn="ctr" fontAlgn="b"/>
                      <a:r>
                        <a:rPr lang="en-US" sz="1200" b="0" i="0" u="none" strike="noStrike" dirty="0">
                          <a:solidFill>
                            <a:srgbClr val="000000"/>
                          </a:solidFill>
                          <a:effectLst/>
                          <a:latin typeface="Montserrat" panose="00000500000000000000" pitchFamily="2" charset="0"/>
                        </a:rPr>
                        <a:t>33%</a:t>
                      </a:r>
                    </a:p>
                  </a:txBody>
                  <a:tcPr marL="9525" marR="9525" marT="9525" marB="0" anchor="b">
                    <a:lnB w="12700" cap="flat" cmpd="sng" algn="ctr">
                      <a:solidFill>
                        <a:schemeClr val="tx1"/>
                      </a:solidFill>
                      <a:prstDash val="solid"/>
                      <a:round/>
                      <a:headEnd type="none" w="med" len="med"/>
                      <a:tailEnd type="none" w="med" len="med"/>
                    </a:lnB>
                    <a:solidFill>
                      <a:srgbClr val="E7F0EF"/>
                    </a:solidFill>
                  </a:tcPr>
                </a:tc>
                <a:tc>
                  <a:txBody>
                    <a:bodyPr/>
                    <a:lstStyle/>
                    <a:p>
                      <a:pPr algn="ctr" fontAlgn="b"/>
                      <a:r>
                        <a:rPr lang="en-US" sz="1200" b="0" i="0" u="none" strike="noStrike" dirty="0">
                          <a:solidFill>
                            <a:srgbClr val="000000"/>
                          </a:solidFill>
                          <a:effectLst/>
                          <a:latin typeface="Montserrat" panose="00000500000000000000" pitchFamily="2" charset="0"/>
                        </a:rPr>
                        <a:t>36%</a:t>
                      </a:r>
                    </a:p>
                  </a:txBody>
                  <a:tcPr marL="9525" marR="9525" marT="9525" marB="0" anchor="b">
                    <a:lnB w="12700" cap="flat" cmpd="sng" algn="ctr">
                      <a:solidFill>
                        <a:schemeClr val="tx1"/>
                      </a:solidFill>
                      <a:prstDash val="solid"/>
                      <a:round/>
                      <a:headEnd type="none" w="med" len="med"/>
                      <a:tailEnd type="none" w="med" len="med"/>
                    </a:lnB>
                    <a:solidFill>
                      <a:srgbClr val="E7F0EF"/>
                    </a:solidFill>
                  </a:tcPr>
                </a:tc>
                <a:tc>
                  <a:txBody>
                    <a:bodyPr/>
                    <a:lstStyle/>
                    <a:p>
                      <a:pPr algn="ctr" fontAlgn="b"/>
                      <a:r>
                        <a:rPr lang="en-US" sz="1200" b="0" i="0" u="none" strike="noStrike" dirty="0">
                          <a:solidFill>
                            <a:srgbClr val="000000"/>
                          </a:solidFill>
                          <a:effectLst/>
                          <a:latin typeface="Montserrat" panose="00000500000000000000" pitchFamily="2" charset="0"/>
                        </a:rPr>
                        <a:t>45%</a:t>
                      </a:r>
                    </a:p>
                  </a:txBody>
                  <a:tcPr marL="9525" marR="9525" marT="9525" marB="0" anchor="b">
                    <a:lnB w="12700" cap="flat" cmpd="sng" algn="ctr">
                      <a:solidFill>
                        <a:schemeClr val="tx1"/>
                      </a:solidFill>
                      <a:prstDash val="solid"/>
                      <a:round/>
                      <a:headEnd type="none" w="med" len="med"/>
                      <a:tailEnd type="none" w="med" len="med"/>
                    </a:lnB>
                    <a:solidFill>
                      <a:srgbClr val="E7F0EF"/>
                    </a:solidFill>
                  </a:tcPr>
                </a:tc>
                <a:tc>
                  <a:txBody>
                    <a:bodyPr/>
                    <a:lstStyle/>
                    <a:p>
                      <a:pPr algn="ctr" fontAlgn="b"/>
                      <a:r>
                        <a:rPr lang="en-US" sz="1200" b="0" i="0" u="none" strike="noStrike" dirty="0">
                          <a:solidFill>
                            <a:srgbClr val="000000"/>
                          </a:solidFill>
                          <a:effectLst/>
                          <a:latin typeface="Montserrat" panose="00000500000000000000" pitchFamily="2" charset="0"/>
                        </a:rPr>
                        <a:t>54%</a:t>
                      </a: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E7F0EF"/>
                    </a:solidFill>
                  </a:tcPr>
                </a:tc>
                <a:extLst>
                  <a:ext uri="{0D108BD9-81ED-4DB2-BD59-A6C34878D82A}">
                    <a16:rowId xmlns:a16="http://schemas.microsoft.com/office/drawing/2014/main" val="10002"/>
                  </a:ext>
                </a:extLst>
              </a:tr>
            </a:tbl>
          </a:graphicData>
        </a:graphic>
      </p:graphicFrame>
      <p:sp>
        <p:nvSpPr>
          <p:cNvPr id="13" name="TextBox 12">
            <a:extLst>
              <a:ext uri="{FF2B5EF4-FFF2-40B4-BE49-F238E27FC236}">
                <a16:creationId xmlns:a16="http://schemas.microsoft.com/office/drawing/2014/main" id="{019D456B-407E-4FC7-B3E0-448EE5A54D0C}"/>
              </a:ext>
            </a:extLst>
          </p:cNvPr>
          <p:cNvSpPr txBox="1"/>
          <p:nvPr/>
        </p:nvSpPr>
        <p:spPr>
          <a:xfrm>
            <a:off x="387928" y="4244220"/>
            <a:ext cx="5852984" cy="276999"/>
          </a:xfrm>
          <a:prstGeom prst="rect">
            <a:avLst/>
          </a:prstGeom>
          <a:noFill/>
        </p:spPr>
        <p:txBody>
          <a:bodyPr wrap="square" rtlCol="0">
            <a:spAutoFit/>
          </a:bodyPr>
          <a:lstStyle/>
          <a:p>
            <a:r>
              <a:rPr lang="en-US" sz="1200" b="1" dirty="0">
                <a:latin typeface="Montserrat" panose="00000500000000000000" pitchFamily="2" charset="0"/>
              </a:rPr>
              <a:t>TEN YEAR HISTORY OF FUND BALANCE PERCENTAGES</a:t>
            </a:r>
          </a:p>
        </p:txBody>
      </p:sp>
      <p:sp>
        <p:nvSpPr>
          <p:cNvPr id="14" name="Title 1">
            <a:extLst>
              <a:ext uri="{FF2B5EF4-FFF2-40B4-BE49-F238E27FC236}">
                <a16:creationId xmlns:a16="http://schemas.microsoft.com/office/drawing/2014/main" id="{EB5D165F-D45F-4A63-9E5B-A01FF53E960A}"/>
              </a:ext>
            </a:extLst>
          </p:cNvPr>
          <p:cNvSpPr txBox="1">
            <a:spLocks/>
          </p:cNvSpPr>
          <p:nvPr/>
        </p:nvSpPr>
        <p:spPr>
          <a:xfrm>
            <a:off x="191655" y="-76540"/>
            <a:ext cx="10515600" cy="9174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cap="all" baseline="0">
                <a:solidFill>
                  <a:srgbClr val="003A5D"/>
                </a:solidFill>
                <a:latin typeface="Montserrat" charset="0"/>
                <a:ea typeface="Montserrat" charset="0"/>
                <a:cs typeface="Montserrat" charset="0"/>
              </a:defRPr>
            </a:lvl1pPr>
          </a:lstStyle>
          <a:p>
            <a:r>
              <a:rPr lang="en-US" sz="1400" dirty="0">
                <a:solidFill>
                  <a:schemeClr val="bg1">
                    <a:lumMod val="95000"/>
                  </a:schemeClr>
                </a:solidFill>
              </a:rPr>
              <a:t>Village of long grove 2023 Financial Statement Highlights</a:t>
            </a:r>
          </a:p>
        </p:txBody>
      </p:sp>
    </p:spTree>
    <p:extLst>
      <p:ext uri="{BB962C8B-B14F-4D97-AF65-F5344CB8AC3E}">
        <p14:creationId xmlns:p14="http://schemas.microsoft.com/office/powerpoint/2010/main" val="91861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7F04ABC-F667-4233-9199-990FEF0F46BE}"/>
              </a:ext>
            </a:extLst>
          </p:cNvPr>
          <p:cNvGraphicFramePr>
            <a:graphicFrameLocks noGrp="1"/>
          </p:cNvGraphicFramePr>
          <p:nvPr>
            <p:ph idx="1"/>
            <p:extLst>
              <p:ext uri="{D42A27DB-BD31-4B8C-83A1-F6EECF244321}">
                <p14:modId xmlns:p14="http://schemas.microsoft.com/office/powerpoint/2010/main" val="3753773114"/>
              </p:ext>
            </p:extLst>
          </p:nvPr>
        </p:nvGraphicFramePr>
        <p:xfrm>
          <a:off x="484910" y="1199450"/>
          <a:ext cx="11222180" cy="1648979"/>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864245121"/>
                    </a:ext>
                  </a:extLst>
                </a:gridCol>
                <a:gridCol w="939338">
                  <a:extLst>
                    <a:ext uri="{9D8B030D-6E8A-4147-A177-3AD203B41FA5}">
                      <a16:colId xmlns:a16="http://schemas.microsoft.com/office/drawing/2014/main" val="2878553303"/>
                    </a:ext>
                  </a:extLst>
                </a:gridCol>
                <a:gridCol w="939338">
                  <a:extLst>
                    <a:ext uri="{9D8B030D-6E8A-4147-A177-3AD203B41FA5}">
                      <a16:colId xmlns:a16="http://schemas.microsoft.com/office/drawing/2014/main" val="2066663570"/>
                    </a:ext>
                  </a:extLst>
                </a:gridCol>
                <a:gridCol w="939338">
                  <a:extLst>
                    <a:ext uri="{9D8B030D-6E8A-4147-A177-3AD203B41FA5}">
                      <a16:colId xmlns:a16="http://schemas.microsoft.com/office/drawing/2014/main" val="1100061324"/>
                    </a:ext>
                  </a:extLst>
                </a:gridCol>
                <a:gridCol w="939338">
                  <a:extLst>
                    <a:ext uri="{9D8B030D-6E8A-4147-A177-3AD203B41FA5}">
                      <a16:colId xmlns:a16="http://schemas.microsoft.com/office/drawing/2014/main" val="254317083"/>
                    </a:ext>
                  </a:extLst>
                </a:gridCol>
                <a:gridCol w="939338">
                  <a:extLst>
                    <a:ext uri="{9D8B030D-6E8A-4147-A177-3AD203B41FA5}">
                      <a16:colId xmlns:a16="http://schemas.microsoft.com/office/drawing/2014/main" val="2636224497"/>
                    </a:ext>
                  </a:extLst>
                </a:gridCol>
                <a:gridCol w="939338">
                  <a:extLst>
                    <a:ext uri="{9D8B030D-6E8A-4147-A177-3AD203B41FA5}">
                      <a16:colId xmlns:a16="http://schemas.microsoft.com/office/drawing/2014/main" val="395037978"/>
                    </a:ext>
                  </a:extLst>
                </a:gridCol>
                <a:gridCol w="939338">
                  <a:extLst>
                    <a:ext uri="{9D8B030D-6E8A-4147-A177-3AD203B41FA5}">
                      <a16:colId xmlns:a16="http://schemas.microsoft.com/office/drawing/2014/main" val="3145446606"/>
                    </a:ext>
                  </a:extLst>
                </a:gridCol>
                <a:gridCol w="939338">
                  <a:extLst>
                    <a:ext uri="{9D8B030D-6E8A-4147-A177-3AD203B41FA5}">
                      <a16:colId xmlns:a16="http://schemas.microsoft.com/office/drawing/2014/main" val="2356290288"/>
                    </a:ext>
                  </a:extLst>
                </a:gridCol>
                <a:gridCol w="939338">
                  <a:extLst>
                    <a:ext uri="{9D8B030D-6E8A-4147-A177-3AD203B41FA5}">
                      <a16:colId xmlns:a16="http://schemas.microsoft.com/office/drawing/2014/main" val="2488211451"/>
                    </a:ext>
                  </a:extLst>
                </a:gridCol>
                <a:gridCol w="939338">
                  <a:extLst>
                    <a:ext uri="{9D8B030D-6E8A-4147-A177-3AD203B41FA5}">
                      <a16:colId xmlns:a16="http://schemas.microsoft.com/office/drawing/2014/main" val="819228058"/>
                    </a:ext>
                  </a:extLst>
                </a:gridCol>
              </a:tblGrid>
              <a:tr h="455179">
                <a:tc>
                  <a:txBody>
                    <a:bodyPr/>
                    <a:lstStyle/>
                    <a:p>
                      <a:pPr algn="ctr"/>
                      <a:endParaRPr lang="en-US" sz="1200" dirty="0">
                        <a:latin typeface="Montserrat" panose="00000500000000000000" pitchFamily="2"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2014</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2015</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2016</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2017</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2018</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2019</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2020</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2021</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2022</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3A5D"/>
                    </a:solidFill>
                  </a:tcPr>
                </a:tc>
                <a:extLst>
                  <a:ext uri="{0D108BD9-81ED-4DB2-BD59-A6C34878D82A}">
                    <a16:rowId xmlns:a16="http://schemas.microsoft.com/office/drawing/2014/main" val="2491697127"/>
                  </a:ext>
                </a:extLst>
              </a:tr>
              <a:tr h="370840">
                <a:tc>
                  <a:txBody>
                    <a:bodyPr/>
                    <a:lstStyle/>
                    <a:p>
                      <a:r>
                        <a:rPr lang="en-US" sz="1050" dirty="0">
                          <a:latin typeface="Montserrat" panose="00000500000000000000" pitchFamily="2" charset="0"/>
                        </a:rPr>
                        <a:t>Unassigned</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$4,101,936</a:t>
                      </a:r>
                    </a:p>
                  </a:txBody>
                  <a:tcPr/>
                </a:tc>
                <a:tc>
                  <a:txBody>
                    <a:bodyPr/>
                    <a:lstStyle/>
                    <a:p>
                      <a:pPr algn="r"/>
                      <a:r>
                        <a:rPr lang="en-US" sz="1050" dirty="0">
                          <a:latin typeface="Montserrat" panose="00000500000000000000" pitchFamily="2" charset="0"/>
                        </a:rPr>
                        <a:t>$4,986,403</a:t>
                      </a:r>
                    </a:p>
                  </a:txBody>
                  <a:tcPr/>
                </a:tc>
                <a:tc>
                  <a:txBody>
                    <a:bodyPr/>
                    <a:lstStyle/>
                    <a:p>
                      <a:pPr algn="r"/>
                      <a:r>
                        <a:rPr lang="en-US" sz="1050" dirty="0">
                          <a:latin typeface="Montserrat" panose="00000500000000000000" pitchFamily="2" charset="0"/>
                        </a:rPr>
                        <a:t>$5,476,904</a:t>
                      </a:r>
                    </a:p>
                  </a:txBody>
                  <a:tcPr/>
                </a:tc>
                <a:tc>
                  <a:txBody>
                    <a:bodyPr/>
                    <a:lstStyle/>
                    <a:p>
                      <a:pPr algn="r"/>
                      <a:r>
                        <a:rPr lang="en-US" sz="1050" dirty="0">
                          <a:latin typeface="Montserrat" panose="00000500000000000000" pitchFamily="2" charset="0"/>
                        </a:rPr>
                        <a:t>$5,181,933</a:t>
                      </a:r>
                    </a:p>
                  </a:txBody>
                  <a:tcPr/>
                </a:tc>
                <a:tc>
                  <a:txBody>
                    <a:bodyPr/>
                    <a:lstStyle/>
                    <a:p>
                      <a:pPr algn="r"/>
                      <a:r>
                        <a:rPr lang="en-US" sz="1050" dirty="0">
                          <a:latin typeface="Montserrat" panose="00000500000000000000" pitchFamily="2" charset="0"/>
                        </a:rPr>
                        <a:t>$6,063,632</a:t>
                      </a:r>
                    </a:p>
                  </a:txBody>
                  <a:tcPr/>
                </a:tc>
                <a:tc>
                  <a:txBody>
                    <a:bodyPr/>
                    <a:lstStyle/>
                    <a:p>
                      <a:pPr algn="r"/>
                      <a:r>
                        <a:rPr lang="en-US" sz="1050" dirty="0">
                          <a:latin typeface="Montserrat" panose="00000500000000000000" pitchFamily="2" charset="0"/>
                        </a:rPr>
                        <a:t>$4,887,294</a:t>
                      </a:r>
                    </a:p>
                  </a:txBody>
                  <a:tcPr/>
                </a:tc>
                <a:tc>
                  <a:txBody>
                    <a:bodyPr/>
                    <a:lstStyle/>
                    <a:p>
                      <a:pPr algn="r"/>
                      <a:r>
                        <a:rPr lang="en-US" sz="1050" dirty="0">
                          <a:latin typeface="Montserrat" panose="00000500000000000000" pitchFamily="2" charset="0"/>
                        </a:rPr>
                        <a:t>$2,942,820</a:t>
                      </a:r>
                    </a:p>
                  </a:txBody>
                  <a:tcPr/>
                </a:tc>
                <a:tc>
                  <a:txBody>
                    <a:bodyPr/>
                    <a:lstStyle/>
                    <a:p>
                      <a:pPr algn="r"/>
                      <a:r>
                        <a:rPr lang="en-US" sz="1050" dirty="0">
                          <a:latin typeface="Montserrat" panose="00000500000000000000" pitchFamily="2" charset="0"/>
                        </a:rPr>
                        <a:t>$3,352,152</a:t>
                      </a:r>
                    </a:p>
                  </a:txBody>
                  <a:tcPr/>
                </a:tc>
                <a:tc>
                  <a:txBody>
                    <a:bodyPr/>
                    <a:lstStyle/>
                    <a:p>
                      <a:pPr algn="r"/>
                      <a:r>
                        <a:rPr lang="en-US" sz="1050" dirty="0">
                          <a:latin typeface="Montserrat" panose="00000500000000000000" pitchFamily="2" charset="0"/>
                        </a:rPr>
                        <a:t>$4,871,191</a:t>
                      </a:r>
                    </a:p>
                  </a:txBody>
                  <a:tcPr/>
                </a:tc>
                <a:tc>
                  <a:txBody>
                    <a:bodyPr/>
                    <a:lstStyle/>
                    <a:p>
                      <a:pPr algn="r"/>
                      <a:r>
                        <a:rPr lang="en-US" sz="1050" dirty="0">
                          <a:latin typeface="Montserrat" panose="00000500000000000000" pitchFamily="2" charset="0"/>
                        </a:rPr>
                        <a:t>$6,671,490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16114102"/>
                  </a:ext>
                </a:extLst>
              </a:tr>
              <a:tr h="404948">
                <a:tc>
                  <a:txBody>
                    <a:bodyPr/>
                    <a:lstStyle/>
                    <a:p>
                      <a:r>
                        <a:rPr lang="en-US" sz="1050" dirty="0">
                          <a:latin typeface="Montserrat" panose="00000500000000000000" pitchFamily="2" charset="0"/>
                        </a:rPr>
                        <a:t>Expenditures &amp; other financing uses (OFU)</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$3,063,309</a:t>
                      </a:r>
                    </a:p>
                  </a:txBody>
                  <a:tcPr/>
                </a:tc>
                <a:tc>
                  <a:txBody>
                    <a:bodyPr/>
                    <a:lstStyle/>
                    <a:p>
                      <a:pPr algn="r"/>
                      <a:r>
                        <a:rPr lang="en-US" sz="1050" dirty="0">
                          <a:latin typeface="Montserrat" panose="00000500000000000000" pitchFamily="2" charset="0"/>
                        </a:rPr>
                        <a:t>$3,180,793</a:t>
                      </a:r>
                    </a:p>
                  </a:txBody>
                  <a:tcPr/>
                </a:tc>
                <a:tc>
                  <a:txBody>
                    <a:bodyPr/>
                    <a:lstStyle/>
                    <a:p>
                      <a:pPr algn="r"/>
                      <a:r>
                        <a:rPr lang="en-US" sz="1050" dirty="0">
                          <a:latin typeface="Montserrat" panose="00000500000000000000" pitchFamily="2" charset="0"/>
                        </a:rPr>
                        <a:t>$3,840,983</a:t>
                      </a:r>
                    </a:p>
                  </a:txBody>
                  <a:tcPr/>
                </a:tc>
                <a:tc>
                  <a:txBody>
                    <a:bodyPr/>
                    <a:lstStyle/>
                    <a:p>
                      <a:pPr algn="r"/>
                      <a:r>
                        <a:rPr lang="en-US" sz="1050" dirty="0">
                          <a:latin typeface="Montserrat" panose="00000500000000000000" pitchFamily="2" charset="0"/>
                        </a:rPr>
                        <a:t>$4,032,501</a:t>
                      </a:r>
                    </a:p>
                  </a:txBody>
                  <a:tcPr/>
                </a:tc>
                <a:tc>
                  <a:txBody>
                    <a:bodyPr/>
                    <a:lstStyle/>
                    <a:p>
                      <a:pPr algn="r"/>
                      <a:r>
                        <a:rPr lang="en-US" sz="1050" dirty="0">
                          <a:latin typeface="Montserrat" panose="00000500000000000000" pitchFamily="2" charset="0"/>
                        </a:rPr>
                        <a:t>$3,064,486</a:t>
                      </a:r>
                    </a:p>
                  </a:txBody>
                  <a:tcPr/>
                </a:tc>
                <a:tc>
                  <a:txBody>
                    <a:bodyPr/>
                    <a:lstStyle/>
                    <a:p>
                      <a:pPr algn="r"/>
                      <a:r>
                        <a:rPr lang="en-US" sz="1050" dirty="0">
                          <a:latin typeface="Montserrat" panose="00000500000000000000" pitchFamily="2" charset="0"/>
                        </a:rPr>
                        <a:t>$3,457,978</a:t>
                      </a:r>
                    </a:p>
                  </a:txBody>
                  <a:tcPr/>
                </a:tc>
                <a:tc>
                  <a:txBody>
                    <a:bodyPr/>
                    <a:lstStyle/>
                    <a:p>
                      <a:pPr algn="r"/>
                      <a:r>
                        <a:rPr lang="en-US" sz="1050" dirty="0">
                          <a:latin typeface="Montserrat" panose="00000500000000000000" pitchFamily="2" charset="0"/>
                        </a:rPr>
                        <a:t>$4,514,055</a:t>
                      </a:r>
                    </a:p>
                  </a:txBody>
                  <a:tcPr/>
                </a:tc>
                <a:tc>
                  <a:txBody>
                    <a:bodyPr/>
                    <a:lstStyle/>
                    <a:p>
                      <a:pPr algn="r"/>
                      <a:r>
                        <a:rPr lang="en-US" sz="1050" dirty="0">
                          <a:latin typeface="Montserrat" panose="00000500000000000000" pitchFamily="2" charset="0"/>
                        </a:rPr>
                        <a:t>$3,214,447</a:t>
                      </a:r>
                    </a:p>
                  </a:txBody>
                  <a:tcPr/>
                </a:tc>
                <a:tc>
                  <a:txBody>
                    <a:bodyPr/>
                    <a:lstStyle/>
                    <a:p>
                      <a:pPr algn="r"/>
                      <a:r>
                        <a:rPr lang="en-US" sz="1050" dirty="0">
                          <a:latin typeface="Montserrat" panose="00000500000000000000" pitchFamily="2" charset="0"/>
                        </a:rPr>
                        <a:t>$2,859,760</a:t>
                      </a:r>
                    </a:p>
                  </a:txBody>
                  <a:tcPr/>
                </a:tc>
                <a:tc>
                  <a:txBody>
                    <a:bodyPr/>
                    <a:lstStyle/>
                    <a:p>
                      <a:pPr algn="r"/>
                      <a:r>
                        <a:rPr lang="en-US" sz="1050" dirty="0">
                          <a:latin typeface="Montserrat" panose="00000500000000000000" pitchFamily="2" charset="0"/>
                        </a:rPr>
                        <a:t>$2,849,339</a:t>
                      </a:r>
                    </a:p>
                    <a:p>
                      <a:pPr algn="r"/>
                      <a:endParaRPr lang="en-US" sz="1050" dirty="0">
                        <a:latin typeface="Montserrat" panose="00000500000000000000" pitchFamily="2"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73137335"/>
                  </a:ext>
                </a:extLst>
              </a:tr>
              <a:tr h="370840">
                <a:tc>
                  <a:txBody>
                    <a:bodyPr/>
                    <a:lstStyle/>
                    <a:p>
                      <a:r>
                        <a:rPr lang="en-US" sz="1050" dirty="0">
                          <a:latin typeface="Montserrat" panose="00000500000000000000" pitchFamily="2" charset="0"/>
                        </a:rPr>
                        <a:t>% of Expenditures &amp; OFU</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133.91%</a:t>
                      </a:r>
                    </a:p>
                  </a:txBody>
                  <a:tcPr>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156.77%</a:t>
                      </a:r>
                    </a:p>
                  </a:txBody>
                  <a:tcPr>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142.59%</a:t>
                      </a:r>
                    </a:p>
                  </a:txBody>
                  <a:tcPr>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128.50%</a:t>
                      </a:r>
                    </a:p>
                  </a:txBody>
                  <a:tcPr>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197.87%</a:t>
                      </a:r>
                    </a:p>
                  </a:txBody>
                  <a:tcPr>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141.33%</a:t>
                      </a:r>
                    </a:p>
                  </a:txBody>
                  <a:tcPr>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65.19%</a:t>
                      </a:r>
                    </a:p>
                  </a:txBody>
                  <a:tcPr>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104.28%</a:t>
                      </a:r>
                    </a:p>
                  </a:txBody>
                  <a:tcPr>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170.34%</a:t>
                      </a:r>
                    </a:p>
                  </a:txBody>
                  <a:tcPr>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234.14%</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6700606"/>
                  </a:ext>
                </a:extLst>
              </a:tr>
            </a:tbl>
          </a:graphicData>
        </a:graphic>
      </p:graphicFrame>
      <p:sp>
        <p:nvSpPr>
          <p:cNvPr id="7" name="TextBox 6">
            <a:extLst>
              <a:ext uri="{FF2B5EF4-FFF2-40B4-BE49-F238E27FC236}">
                <a16:creationId xmlns:a16="http://schemas.microsoft.com/office/drawing/2014/main" id="{710B35D4-2950-4199-99E1-E151A76F08D1}"/>
              </a:ext>
            </a:extLst>
          </p:cNvPr>
          <p:cNvSpPr txBox="1"/>
          <p:nvPr/>
        </p:nvSpPr>
        <p:spPr>
          <a:xfrm>
            <a:off x="484909" y="861351"/>
            <a:ext cx="5852984" cy="307777"/>
          </a:xfrm>
          <a:prstGeom prst="rect">
            <a:avLst/>
          </a:prstGeom>
          <a:noFill/>
        </p:spPr>
        <p:txBody>
          <a:bodyPr wrap="square" rtlCol="0">
            <a:spAutoFit/>
          </a:bodyPr>
          <a:lstStyle/>
          <a:p>
            <a:r>
              <a:rPr lang="en-US" sz="1400" b="1" dirty="0">
                <a:latin typeface="Montserrat" panose="00000500000000000000" pitchFamily="2" charset="0"/>
              </a:rPr>
              <a:t>ANALYSIS OF GENERAL FUND BALANCE </a:t>
            </a:r>
          </a:p>
        </p:txBody>
      </p:sp>
      <p:graphicFrame>
        <p:nvGraphicFramePr>
          <p:cNvPr id="16" name="Chart 15">
            <a:extLst>
              <a:ext uri="{FF2B5EF4-FFF2-40B4-BE49-F238E27FC236}">
                <a16:creationId xmlns:a16="http://schemas.microsoft.com/office/drawing/2014/main" id="{4785CF77-3DF7-4D8E-ABD0-885A3641DBC3}"/>
              </a:ext>
            </a:extLst>
          </p:cNvPr>
          <p:cNvGraphicFramePr/>
          <p:nvPr>
            <p:extLst>
              <p:ext uri="{D42A27DB-BD31-4B8C-83A1-F6EECF244321}">
                <p14:modId xmlns:p14="http://schemas.microsoft.com/office/powerpoint/2010/main" val="1461389265"/>
              </p:ext>
            </p:extLst>
          </p:nvPr>
        </p:nvGraphicFramePr>
        <p:xfrm>
          <a:off x="1489364" y="2951544"/>
          <a:ext cx="9213271" cy="2488557"/>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id="{4E9CF3ED-5B7C-4138-90AC-614608A54130}"/>
              </a:ext>
            </a:extLst>
          </p:cNvPr>
          <p:cNvSpPr txBox="1"/>
          <p:nvPr/>
        </p:nvSpPr>
        <p:spPr>
          <a:xfrm>
            <a:off x="595186" y="5621175"/>
            <a:ext cx="11222180" cy="461665"/>
          </a:xfrm>
          <a:prstGeom prst="rect">
            <a:avLst/>
          </a:prstGeom>
          <a:noFill/>
        </p:spPr>
        <p:txBody>
          <a:bodyPr wrap="square" lIns="91440" tIns="45720" rIns="91440" bIns="45720" rtlCol="0" anchor="t">
            <a:spAutoFit/>
          </a:bodyPr>
          <a:lstStyle/>
          <a:p>
            <a:r>
              <a:rPr lang="en-US" sz="800" dirty="0">
                <a:latin typeface="Montserrat"/>
              </a:rPr>
              <a:t>Note: The GFOA recommended % is 2-3 months of regular GF operating expenditures or revenues, whichever is more predictable. However, each government needs to consider the following factors: 1. Predictability of revenues/volatility of expenditures; 2. Exposure to significant one-time outlays; 3. Potential reliance upon the general fund by other funds; 4. Liquidity; 5. Commitments and assignments. ALL OF THESE ARE RELEVANT TO THE VILLAGE OF LONG GROVE.</a:t>
            </a:r>
          </a:p>
        </p:txBody>
      </p:sp>
      <p:sp>
        <p:nvSpPr>
          <p:cNvPr id="18" name="Title 1">
            <a:extLst>
              <a:ext uri="{FF2B5EF4-FFF2-40B4-BE49-F238E27FC236}">
                <a16:creationId xmlns:a16="http://schemas.microsoft.com/office/drawing/2014/main" id="{CD2A69F4-CAF8-478A-9E7E-0680901FE1EF}"/>
              </a:ext>
            </a:extLst>
          </p:cNvPr>
          <p:cNvSpPr txBox="1">
            <a:spLocks/>
          </p:cNvSpPr>
          <p:nvPr/>
        </p:nvSpPr>
        <p:spPr>
          <a:xfrm>
            <a:off x="191655" y="-76540"/>
            <a:ext cx="10515600" cy="9174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cap="all" baseline="0">
                <a:solidFill>
                  <a:srgbClr val="003A5D"/>
                </a:solidFill>
                <a:latin typeface="Montserrat" charset="0"/>
                <a:ea typeface="Montserrat" charset="0"/>
                <a:cs typeface="Montserrat" charset="0"/>
              </a:defRPr>
            </a:lvl1pPr>
          </a:lstStyle>
          <a:p>
            <a:r>
              <a:rPr lang="en-US" sz="1400" dirty="0">
                <a:solidFill>
                  <a:schemeClr val="bg1">
                    <a:lumMod val="95000"/>
                  </a:schemeClr>
                </a:solidFill>
              </a:rPr>
              <a:t>Village of long grove 2023 Financial Statement Highlights</a:t>
            </a:r>
          </a:p>
        </p:txBody>
      </p:sp>
    </p:spTree>
    <p:extLst>
      <p:ext uri="{BB962C8B-B14F-4D97-AF65-F5344CB8AC3E}">
        <p14:creationId xmlns:p14="http://schemas.microsoft.com/office/powerpoint/2010/main" val="3440387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F00F963-F231-46C6-A850-7C136BCB86F9}"/>
              </a:ext>
            </a:extLst>
          </p:cNvPr>
          <p:cNvGraphicFramePr>
            <a:graphicFrameLocks noGrp="1"/>
          </p:cNvGraphicFramePr>
          <p:nvPr>
            <p:ph idx="1"/>
            <p:extLst>
              <p:ext uri="{D42A27DB-BD31-4B8C-83A1-F6EECF244321}">
                <p14:modId xmlns:p14="http://schemas.microsoft.com/office/powerpoint/2010/main" val="3164544770"/>
              </p:ext>
            </p:extLst>
          </p:nvPr>
        </p:nvGraphicFramePr>
        <p:xfrm>
          <a:off x="539769" y="1275080"/>
          <a:ext cx="10972800" cy="2153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455876113"/>
                    </a:ext>
                  </a:extLst>
                </a:gridCol>
                <a:gridCol w="1005840">
                  <a:extLst>
                    <a:ext uri="{9D8B030D-6E8A-4147-A177-3AD203B41FA5}">
                      <a16:colId xmlns:a16="http://schemas.microsoft.com/office/drawing/2014/main" val="1037393938"/>
                    </a:ext>
                  </a:extLst>
                </a:gridCol>
                <a:gridCol w="731520">
                  <a:extLst>
                    <a:ext uri="{9D8B030D-6E8A-4147-A177-3AD203B41FA5}">
                      <a16:colId xmlns:a16="http://schemas.microsoft.com/office/drawing/2014/main" val="1904183279"/>
                    </a:ext>
                  </a:extLst>
                </a:gridCol>
                <a:gridCol w="1005840">
                  <a:extLst>
                    <a:ext uri="{9D8B030D-6E8A-4147-A177-3AD203B41FA5}">
                      <a16:colId xmlns:a16="http://schemas.microsoft.com/office/drawing/2014/main" val="475999507"/>
                    </a:ext>
                  </a:extLst>
                </a:gridCol>
                <a:gridCol w="731520">
                  <a:extLst>
                    <a:ext uri="{9D8B030D-6E8A-4147-A177-3AD203B41FA5}">
                      <a16:colId xmlns:a16="http://schemas.microsoft.com/office/drawing/2014/main" val="987939595"/>
                    </a:ext>
                  </a:extLst>
                </a:gridCol>
                <a:gridCol w="1005840">
                  <a:extLst>
                    <a:ext uri="{9D8B030D-6E8A-4147-A177-3AD203B41FA5}">
                      <a16:colId xmlns:a16="http://schemas.microsoft.com/office/drawing/2014/main" val="1941204141"/>
                    </a:ext>
                  </a:extLst>
                </a:gridCol>
                <a:gridCol w="731520">
                  <a:extLst>
                    <a:ext uri="{9D8B030D-6E8A-4147-A177-3AD203B41FA5}">
                      <a16:colId xmlns:a16="http://schemas.microsoft.com/office/drawing/2014/main" val="2600985707"/>
                    </a:ext>
                  </a:extLst>
                </a:gridCol>
                <a:gridCol w="1005840">
                  <a:extLst>
                    <a:ext uri="{9D8B030D-6E8A-4147-A177-3AD203B41FA5}">
                      <a16:colId xmlns:a16="http://schemas.microsoft.com/office/drawing/2014/main" val="1352383728"/>
                    </a:ext>
                  </a:extLst>
                </a:gridCol>
                <a:gridCol w="731520">
                  <a:extLst>
                    <a:ext uri="{9D8B030D-6E8A-4147-A177-3AD203B41FA5}">
                      <a16:colId xmlns:a16="http://schemas.microsoft.com/office/drawing/2014/main" val="3168847285"/>
                    </a:ext>
                  </a:extLst>
                </a:gridCol>
                <a:gridCol w="1005840">
                  <a:extLst>
                    <a:ext uri="{9D8B030D-6E8A-4147-A177-3AD203B41FA5}">
                      <a16:colId xmlns:a16="http://schemas.microsoft.com/office/drawing/2014/main" val="1311858305"/>
                    </a:ext>
                  </a:extLst>
                </a:gridCol>
                <a:gridCol w="731520">
                  <a:extLst>
                    <a:ext uri="{9D8B030D-6E8A-4147-A177-3AD203B41FA5}">
                      <a16:colId xmlns:a16="http://schemas.microsoft.com/office/drawing/2014/main" val="1096592836"/>
                    </a:ext>
                  </a:extLst>
                </a:gridCol>
              </a:tblGrid>
              <a:tr h="370840">
                <a:tc>
                  <a:txBody>
                    <a:bodyPr/>
                    <a:lstStyle/>
                    <a:p>
                      <a:r>
                        <a:rPr lang="en-US" sz="1200" dirty="0">
                          <a:latin typeface="Montserrat" panose="00000500000000000000" pitchFamily="2" charset="0"/>
                        </a:rPr>
                        <a:t>TOTAL REVENUES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2014</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2015</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2016</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2017</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2018</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3A5D"/>
                    </a:solidFill>
                  </a:tcPr>
                </a:tc>
                <a:extLst>
                  <a:ext uri="{0D108BD9-81ED-4DB2-BD59-A6C34878D82A}">
                    <a16:rowId xmlns:a16="http://schemas.microsoft.com/office/drawing/2014/main" val="1475548999"/>
                  </a:ext>
                </a:extLst>
              </a:tr>
              <a:tr h="274320">
                <a:tc>
                  <a:txBody>
                    <a:bodyPr/>
                    <a:lstStyle/>
                    <a:p>
                      <a:r>
                        <a:rPr lang="en-US" sz="1050" dirty="0">
                          <a:latin typeface="Montserrat" panose="00000500000000000000" pitchFamily="2" charset="0"/>
                        </a:rPr>
                        <a:t>Taxes</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$2,890,670</a:t>
                      </a:r>
                    </a:p>
                  </a:txBody>
                  <a:tcPr anchor="b"/>
                </a:tc>
                <a:tc>
                  <a:txBody>
                    <a:bodyPr/>
                    <a:lstStyle/>
                    <a:p>
                      <a:pPr algn="r"/>
                      <a:r>
                        <a:rPr lang="en-US" sz="1050" dirty="0">
                          <a:latin typeface="Montserrat" panose="00000500000000000000" pitchFamily="2" charset="0"/>
                        </a:rPr>
                        <a:t>71%</a:t>
                      </a:r>
                    </a:p>
                  </a:txBody>
                  <a:tcPr anchor="b">
                    <a:solidFill>
                      <a:srgbClr val="CBE0DE"/>
                    </a:solidFill>
                  </a:tcPr>
                </a:tc>
                <a:tc>
                  <a:txBody>
                    <a:bodyPr/>
                    <a:lstStyle/>
                    <a:p>
                      <a:pPr algn="r"/>
                      <a:r>
                        <a:rPr lang="en-US" sz="1050" dirty="0">
                          <a:latin typeface="Montserrat" panose="00000500000000000000" pitchFamily="2" charset="0"/>
                        </a:rPr>
                        <a:t>$3,051,955</a:t>
                      </a:r>
                    </a:p>
                  </a:txBody>
                  <a:tcPr anchor="b"/>
                </a:tc>
                <a:tc>
                  <a:txBody>
                    <a:bodyPr/>
                    <a:lstStyle/>
                    <a:p>
                      <a:pPr algn="r"/>
                      <a:r>
                        <a:rPr lang="en-US" sz="1050" dirty="0">
                          <a:latin typeface="Montserrat" panose="00000500000000000000" pitchFamily="2" charset="0"/>
                        </a:rPr>
                        <a:t>72%</a:t>
                      </a:r>
                    </a:p>
                  </a:txBody>
                  <a:tcPr anchor="b">
                    <a:solidFill>
                      <a:srgbClr val="CBE0DE"/>
                    </a:solidFill>
                  </a:tcPr>
                </a:tc>
                <a:tc>
                  <a:txBody>
                    <a:bodyPr/>
                    <a:lstStyle/>
                    <a:p>
                      <a:pPr algn="r"/>
                      <a:r>
                        <a:rPr lang="en-US" sz="1050" dirty="0">
                          <a:latin typeface="Montserrat" panose="00000500000000000000" pitchFamily="2" charset="0"/>
                        </a:rPr>
                        <a:t>$3,414,727</a:t>
                      </a:r>
                    </a:p>
                  </a:txBody>
                  <a:tcPr anchor="b">
                    <a:solidFill>
                      <a:srgbClr val="CBE0DE"/>
                    </a:solidFill>
                  </a:tcPr>
                </a:tc>
                <a:tc>
                  <a:txBody>
                    <a:bodyPr/>
                    <a:lstStyle/>
                    <a:p>
                      <a:pPr algn="r"/>
                      <a:r>
                        <a:rPr lang="en-US" sz="1050" dirty="0">
                          <a:latin typeface="Montserrat" panose="00000500000000000000" pitchFamily="2" charset="0"/>
                        </a:rPr>
                        <a:t>75%</a:t>
                      </a:r>
                    </a:p>
                  </a:txBody>
                  <a:tcPr anchor="b"/>
                </a:tc>
                <a:tc>
                  <a:txBody>
                    <a:bodyPr/>
                    <a:lstStyle/>
                    <a:p>
                      <a:pPr algn="r"/>
                      <a:r>
                        <a:rPr lang="en-US" sz="1050" dirty="0">
                          <a:latin typeface="Montserrat" panose="00000500000000000000" pitchFamily="2" charset="0"/>
                        </a:rPr>
                        <a:t>$2,901,804</a:t>
                      </a:r>
                    </a:p>
                  </a:txBody>
                  <a:tcPr anchor="b"/>
                </a:tc>
                <a:tc>
                  <a:txBody>
                    <a:bodyPr/>
                    <a:lstStyle/>
                    <a:p>
                      <a:pPr algn="r"/>
                      <a:r>
                        <a:rPr lang="en-US" sz="1050" dirty="0">
                          <a:latin typeface="Montserrat" panose="00000500000000000000" pitchFamily="2" charset="0"/>
                        </a:rPr>
                        <a:t>69%</a:t>
                      </a:r>
                    </a:p>
                  </a:txBody>
                  <a:tcPr anchor="b"/>
                </a:tc>
                <a:tc>
                  <a:txBody>
                    <a:bodyPr/>
                    <a:lstStyle/>
                    <a:p>
                      <a:pPr algn="r"/>
                      <a:r>
                        <a:rPr lang="en-US" sz="1050" dirty="0">
                          <a:latin typeface="Montserrat" panose="00000500000000000000" pitchFamily="2" charset="0"/>
                        </a:rPr>
                        <a:t>$2,497,814</a:t>
                      </a:r>
                    </a:p>
                  </a:txBody>
                  <a:tcPr anchor="b"/>
                </a:tc>
                <a:tc>
                  <a:txBody>
                    <a:bodyPr/>
                    <a:lstStyle/>
                    <a:p>
                      <a:pPr algn="r"/>
                      <a:r>
                        <a:rPr lang="en-US" sz="1050" dirty="0">
                          <a:latin typeface="Montserrat" panose="00000500000000000000" pitchFamily="2" charset="0"/>
                        </a:rPr>
                        <a:t>69%</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6481133"/>
                  </a:ext>
                </a:extLst>
              </a:tr>
              <a:tr h="274320">
                <a:tc>
                  <a:txBody>
                    <a:bodyPr/>
                    <a:lstStyle/>
                    <a:p>
                      <a:r>
                        <a:rPr lang="en-US" sz="1050" dirty="0">
                          <a:latin typeface="Montserrat" panose="00000500000000000000" pitchFamily="2" charset="0"/>
                        </a:rPr>
                        <a:t>Intergovernmental</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$28,604</a:t>
                      </a:r>
                    </a:p>
                  </a:txBody>
                  <a:tcPr anchor="b"/>
                </a:tc>
                <a:tc>
                  <a:txBody>
                    <a:bodyPr/>
                    <a:lstStyle/>
                    <a:p>
                      <a:pPr algn="r"/>
                      <a:r>
                        <a:rPr lang="en-US" sz="1050" dirty="0">
                          <a:latin typeface="Montserrat" panose="00000500000000000000" pitchFamily="2" charset="0"/>
                        </a:rPr>
                        <a:t>1%</a:t>
                      </a:r>
                    </a:p>
                  </a:txBody>
                  <a:tcPr anchor="b"/>
                </a:tc>
                <a:tc>
                  <a:txBody>
                    <a:bodyPr/>
                    <a:lstStyle/>
                    <a:p>
                      <a:pPr algn="r"/>
                      <a:r>
                        <a:rPr lang="en-US" sz="1050" dirty="0">
                          <a:latin typeface="Montserrat" panose="00000500000000000000" pitchFamily="2" charset="0"/>
                        </a:rPr>
                        <a:t>$10,441</a:t>
                      </a:r>
                    </a:p>
                  </a:txBody>
                  <a:tcPr anchor="b"/>
                </a:tc>
                <a:tc>
                  <a:txBody>
                    <a:bodyPr/>
                    <a:lstStyle/>
                    <a:p>
                      <a:pPr algn="r"/>
                      <a:r>
                        <a:rPr lang="en-US" sz="1050" dirty="0">
                          <a:latin typeface="Montserrat" panose="00000500000000000000" pitchFamily="2" charset="0"/>
                        </a:rPr>
                        <a:t>0%</a:t>
                      </a:r>
                    </a:p>
                  </a:txBody>
                  <a:tcPr anchor="b"/>
                </a:tc>
                <a:tc>
                  <a:txBody>
                    <a:bodyPr/>
                    <a:lstStyle/>
                    <a:p>
                      <a:pPr algn="r"/>
                      <a:r>
                        <a:rPr lang="en-US" sz="1050" dirty="0">
                          <a:latin typeface="Montserrat" panose="00000500000000000000" pitchFamily="2" charset="0"/>
                        </a:rPr>
                        <a:t>-</a:t>
                      </a:r>
                    </a:p>
                  </a:txBody>
                  <a:tcPr anchor="b"/>
                </a:tc>
                <a:tc>
                  <a:txBody>
                    <a:bodyPr/>
                    <a:lstStyle/>
                    <a:p>
                      <a:pPr algn="r"/>
                      <a:r>
                        <a:rPr lang="en-US" sz="1050" dirty="0">
                          <a:latin typeface="Montserrat" panose="00000500000000000000" pitchFamily="2" charset="0"/>
                        </a:rPr>
                        <a:t>0%</a:t>
                      </a:r>
                    </a:p>
                  </a:txBody>
                  <a:tcPr anchor="b"/>
                </a:tc>
                <a:tc>
                  <a:txBody>
                    <a:bodyPr/>
                    <a:lstStyle/>
                    <a:p>
                      <a:pPr algn="r"/>
                      <a:r>
                        <a:rPr lang="en-US" sz="1050" dirty="0">
                          <a:latin typeface="Montserrat" panose="00000500000000000000" pitchFamily="2" charset="0"/>
                        </a:rPr>
                        <a:t>-</a:t>
                      </a:r>
                    </a:p>
                  </a:txBody>
                  <a:tcPr anchor="b"/>
                </a:tc>
                <a:tc>
                  <a:txBody>
                    <a:bodyPr/>
                    <a:lstStyle/>
                    <a:p>
                      <a:pPr algn="r"/>
                      <a:r>
                        <a:rPr lang="en-US" sz="1050" dirty="0">
                          <a:latin typeface="Montserrat" panose="00000500000000000000" pitchFamily="2" charset="0"/>
                        </a:rPr>
                        <a:t>0%</a:t>
                      </a:r>
                    </a:p>
                  </a:txBody>
                  <a:tcPr anchor="b"/>
                </a:tc>
                <a:tc>
                  <a:txBody>
                    <a:bodyPr/>
                    <a:lstStyle/>
                    <a:p>
                      <a:pPr algn="r"/>
                      <a:r>
                        <a:rPr lang="en-US" sz="1050" dirty="0">
                          <a:latin typeface="Montserrat" panose="00000500000000000000" pitchFamily="2" charset="0"/>
                        </a:rPr>
                        <a:t>-</a:t>
                      </a:r>
                    </a:p>
                  </a:txBody>
                  <a:tcPr anchor="b"/>
                </a:tc>
                <a:tc>
                  <a:txBody>
                    <a:bodyPr/>
                    <a:lstStyle/>
                    <a:p>
                      <a:pPr algn="r"/>
                      <a:r>
                        <a:rPr lang="en-US" sz="1050" dirty="0">
                          <a:latin typeface="Montserrat" panose="00000500000000000000" pitchFamily="2" charset="0"/>
                        </a:rPr>
                        <a:t>0%</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77611601"/>
                  </a:ext>
                </a:extLst>
              </a:tr>
              <a:tr h="274320">
                <a:tc>
                  <a:txBody>
                    <a:bodyPr/>
                    <a:lstStyle/>
                    <a:p>
                      <a:r>
                        <a:rPr lang="en-US" sz="1050" dirty="0">
                          <a:latin typeface="Montserrat" panose="00000500000000000000" pitchFamily="2" charset="0"/>
                        </a:rPr>
                        <a:t>Fees, Permits, Licenses, &amp; Fines</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$818,560</a:t>
                      </a:r>
                    </a:p>
                  </a:txBody>
                  <a:tcPr anchor="b"/>
                </a:tc>
                <a:tc>
                  <a:txBody>
                    <a:bodyPr/>
                    <a:lstStyle/>
                    <a:p>
                      <a:pPr algn="r"/>
                      <a:r>
                        <a:rPr lang="en-US" sz="1050" dirty="0">
                          <a:latin typeface="Montserrat" panose="00000500000000000000" pitchFamily="2" charset="0"/>
                        </a:rPr>
                        <a:t>20%</a:t>
                      </a:r>
                    </a:p>
                  </a:txBody>
                  <a:tcPr anchor="b">
                    <a:solidFill>
                      <a:srgbClr val="CBE0DE"/>
                    </a:solidFill>
                  </a:tcPr>
                </a:tc>
                <a:tc>
                  <a:txBody>
                    <a:bodyPr/>
                    <a:lstStyle/>
                    <a:p>
                      <a:pPr algn="r"/>
                      <a:r>
                        <a:rPr lang="en-US" sz="1050" dirty="0">
                          <a:latin typeface="Montserrat" panose="00000500000000000000" pitchFamily="2" charset="0"/>
                        </a:rPr>
                        <a:t>$815,671</a:t>
                      </a:r>
                    </a:p>
                  </a:txBody>
                  <a:tcPr anchor="b"/>
                </a:tc>
                <a:tc>
                  <a:txBody>
                    <a:bodyPr/>
                    <a:lstStyle/>
                    <a:p>
                      <a:pPr algn="r"/>
                      <a:r>
                        <a:rPr lang="en-US" sz="1050" dirty="0">
                          <a:latin typeface="Montserrat" panose="00000500000000000000" pitchFamily="2" charset="0"/>
                        </a:rPr>
                        <a:t>20%</a:t>
                      </a:r>
                    </a:p>
                  </a:txBody>
                  <a:tcPr anchor="b">
                    <a:solidFill>
                      <a:srgbClr val="CBE0DE"/>
                    </a:solidFill>
                  </a:tcPr>
                </a:tc>
                <a:tc>
                  <a:txBody>
                    <a:bodyPr/>
                    <a:lstStyle/>
                    <a:p>
                      <a:pPr algn="r"/>
                      <a:r>
                        <a:rPr lang="en-US" sz="1050" dirty="0">
                          <a:latin typeface="Montserrat" panose="00000500000000000000" pitchFamily="2" charset="0"/>
                        </a:rPr>
                        <a:t>$825,474</a:t>
                      </a:r>
                    </a:p>
                  </a:txBody>
                  <a:tcPr anchor="b"/>
                </a:tc>
                <a:tc>
                  <a:txBody>
                    <a:bodyPr/>
                    <a:lstStyle/>
                    <a:p>
                      <a:pPr algn="r"/>
                      <a:r>
                        <a:rPr lang="en-US" sz="1050" dirty="0">
                          <a:latin typeface="Montserrat" panose="00000500000000000000" pitchFamily="2" charset="0"/>
                        </a:rPr>
                        <a:t>18%</a:t>
                      </a:r>
                    </a:p>
                  </a:txBody>
                  <a:tcPr anchor="b"/>
                </a:tc>
                <a:tc>
                  <a:txBody>
                    <a:bodyPr/>
                    <a:lstStyle/>
                    <a:p>
                      <a:pPr algn="r"/>
                      <a:r>
                        <a:rPr lang="en-US" sz="1050" dirty="0">
                          <a:latin typeface="Montserrat" panose="00000500000000000000" pitchFamily="2" charset="0"/>
                        </a:rPr>
                        <a:t>$974,922</a:t>
                      </a:r>
                    </a:p>
                  </a:txBody>
                  <a:tcPr anchor="b"/>
                </a:tc>
                <a:tc>
                  <a:txBody>
                    <a:bodyPr/>
                    <a:lstStyle/>
                    <a:p>
                      <a:pPr algn="r"/>
                      <a:r>
                        <a:rPr lang="en-US" sz="1050" dirty="0">
                          <a:latin typeface="Montserrat" panose="00000500000000000000" pitchFamily="2" charset="0"/>
                        </a:rPr>
                        <a:t>23%</a:t>
                      </a:r>
                    </a:p>
                  </a:txBody>
                  <a:tcPr anchor="b"/>
                </a:tc>
                <a:tc>
                  <a:txBody>
                    <a:bodyPr/>
                    <a:lstStyle/>
                    <a:p>
                      <a:pPr algn="r"/>
                      <a:r>
                        <a:rPr lang="en-US" sz="1050" dirty="0">
                          <a:latin typeface="Montserrat" panose="00000500000000000000" pitchFamily="2" charset="0"/>
                        </a:rPr>
                        <a:t>$763,675</a:t>
                      </a:r>
                    </a:p>
                  </a:txBody>
                  <a:tcPr anchor="b"/>
                </a:tc>
                <a:tc>
                  <a:txBody>
                    <a:bodyPr/>
                    <a:lstStyle/>
                    <a:p>
                      <a:pPr algn="r"/>
                      <a:r>
                        <a:rPr lang="en-US" sz="1050" dirty="0">
                          <a:latin typeface="Montserrat" panose="00000500000000000000" pitchFamily="2" charset="0"/>
                        </a:rPr>
                        <a:t>21%</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52861645"/>
                  </a:ext>
                </a:extLst>
              </a:tr>
              <a:tr h="274320">
                <a:tc>
                  <a:txBody>
                    <a:bodyPr/>
                    <a:lstStyle/>
                    <a:p>
                      <a:r>
                        <a:rPr lang="en-US" sz="1050" dirty="0">
                          <a:latin typeface="Montserrat" panose="00000500000000000000" pitchFamily="2" charset="0"/>
                        </a:rPr>
                        <a:t>Public Charges for Services</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$122,540</a:t>
                      </a:r>
                    </a:p>
                  </a:txBody>
                  <a:tcPr anchor="b"/>
                </a:tc>
                <a:tc>
                  <a:txBody>
                    <a:bodyPr/>
                    <a:lstStyle/>
                    <a:p>
                      <a:pPr algn="r"/>
                      <a:r>
                        <a:rPr lang="en-US" sz="1050" dirty="0">
                          <a:latin typeface="Montserrat" panose="00000500000000000000" pitchFamily="2" charset="0"/>
                        </a:rPr>
                        <a:t>3%</a:t>
                      </a:r>
                    </a:p>
                  </a:txBody>
                  <a:tcPr anchor="b"/>
                </a:tc>
                <a:tc>
                  <a:txBody>
                    <a:bodyPr/>
                    <a:lstStyle/>
                    <a:p>
                      <a:pPr algn="r"/>
                      <a:r>
                        <a:rPr lang="en-US" sz="1050" dirty="0">
                          <a:latin typeface="Montserrat" panose="00000500000000000000" pitchFamily="2" charset="0"/>
                        </a:rPr>
                        <a:t>$125,105</a:t>
                      </a:r>
                    </a:p>
                  </a:txBody>
                  <a:tcPr anchor="b"/>
                </a:tc>
                <a:tc>
                  <a:txBody>
                    <a:bodyPr/>
                    <a:lstStyle/>
                    <a:p>
                      <a:pPr algn="r"/>
                      <a:r>
                        <a:rPr lang="en-US" sz="1050" dirty="0">
                          <a:latin typeface="Montserrat" panose="00000500000000000000" pitchFamily="2" charset="0"/>
                        </a:rPr>
                        <a:t>3%</a:t>
                      </a:r>
                    </a:p>
                  </a:txBody>
                  <a:tcPr anchor="b"/>
                </a:tc>
                <a:tc>
                  <a:txBody>
                    <a:bodyPr/>
                    <a:lstStyle/>
                    <a:p>
                      <a:pPr algn="r"/>
                      <a:r>
                        <a:rPr lang="en-US" sz="1050" dirty="0">
                          <a:latin typeface="Montserrat" panose="00000500000000000000" pitchFamily="2" charset="0"/>
                        </a:rPr>
                        <a:t>$168,523</a:t>
                      </a:r>
                    </a:p>
                  </a:txBody>
                  <a:tcPr anchor="b"/>
                </a:tc>
                <a:tc>
                  <a:txBody>
                    <a:bodyPr/>
                    <a:lstStyle/>
                    <a:p>
                      <a:pPr algn="r"/>
                      <a:r>
                        <a:rPr lang="en-US" sz="1050" dirty="0">
                          <a:latin typeface="Montserrat" panose="00000500000000000000" pitchFamily="2" charset="0"/>
                        </a:rPr>
                        <a:t>4%</a:t>
                      </a:r>
                    </a:p>
                  </a:txBody>
                  <a:tcPr anchor="b"/>
                </a:tc>
                <a:tc>
                  <a:txBody>
                    <a:bodyPr/>
                    <a:lstStyle/>
                    <a:p>
                      <a:pPr algn="r"/>
                      <a:r>
                        <a:rPr lang="en-US" sz="1050" dirty="0">
                          <a:latin typeface="Montserrat" panose="00000500000000000000" pitchFamily="2" charset="0"/>
                        </a:rPr>
                        <a:t>$79,433</a:t>
                      </a:r>
                    </a:p>
                  </a:txBody>
                  <a:tcPr anchor="b"/>
                </a:tc>
                <a:tc>
                  <a:txBody>
                    <a:bodyPr/>
                    <a:lstStyle/>
                    <a:p>
                      <a:pPr algn="r"/>
                      <a:r>
                        <a:rPr lang="en-US" sz="1050" dirty="0">
                          <a:latin typeface="Montserrat" panose="00000500000000000000" pitchFamily="2" charset="0"/>
                        </a:rPr>
                        <a:t>2%</a:t>
                      </a:r>
                    </a:p>
                  </a:txBody>
                  <a:tcPr anchor="b"/>
                </a:tc>
                <a:tc>
                  <a:txBody>
                    <a:bodyPr/>
                    <a:lstStyle/>
                    <a:p>
                      <a:pPr algn="r"/>
                      <a:r>
                        <a:rPr lang="en-US" sz="1050" dirty="0">
                          <a:latin typeface="Montserrat" panose="00000500000000000000" pitchFamily="2" charset="0"/>
                        </a:rPr>
                        <a:t>$84,769</a:t>
                      </a:r>
                    </a:p>
                  </a:txBody>
                  <a:tcPr anchor="b"/>
                </a:tc>
                <a:tc>
                  <a:txBody>
                    <a:bodyPr/>
                    <a:lstStyle/>
                    <a:p>
                      <a:pPr algn="r"/>
                      <a:r>
                        <a:rPr lang="en-US" sz="1050" dirty="0">
                          <a:latin typeface="Montserrat" panose="00000500000000000000" pitchFamily="2" charset="0"/>
                        </a:rPr>
                        <a:t>2%</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44247484"/>
                  </a:ext>
                </a:extLst>
              </a:tr>
              <a:tr h="370840">
                <a:tc>
                  <a:txBody>
                    <a:bodyPr/>
                    <a:lstStyle/>
                    <a:p>
                      <a:r>
                        <a:rPr lang="en-US" sz="1050" dirty="0">
                          <a:latin typeface="Montserrat" panose="00000500000000000000" pitchFamily="2" charset="0"/>
                        </a:rPr>
                        <a:t>Investment Income &amp; Miscellaneous</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$198,433</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5%</a:t>
                      </a:r>
                    </a:p>
                  </a:txBody>
                  <a:tcPr anchor="b">
                    <a:lnB w="12700" cap="flat" cmpd="sng" algn="ctr">
                      <a:noFill/>
                      <a:prstDash val="solid"/>
                      <a:round/>
                      <a:headEnd type="none" w="med" len="med"/>
                      <a:tailEnd type="none" w="med" len="med"/>
                    </a:lnB>
                    <a:solidFill>
                      <a:srgbClr val="CBE0DE"/>
                    </a:solidFill>
                  </a:tcPr>
                </a:tc>
                <a:tc>
                  <a:txBody>
                    <a:bodyPr/>
                    <a:lstStyle/>
                    <a:p>
                      <a:pPr algn="r"/>
                      <a:r>
                        <a:rPr lang="en-US" sz="1050" dirty="0">
                          <a:latin typeface="Montserrat" panose="00000500000000000000" pitchFamily="2" charset="0"/>
                        </a:rPr>
                        <a:t>$207,022</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5%</a:t>
                      </a:r>
                    </a:p>
                  </a:txBody>
                  <a:tcPr anchor="b">
                    <a:lnB w="12700" cap="flat" cmpd="sng" algn="ctr">
                      <a:noFill/>
                      <a:prstDash val="solid"/>
                      <a:round/>
                      <a:headEnd type="none" w="med" len="med"/>
                      <a:tailEnd type="none" w="med" len="med"/>
                    </a:lnB>
                    <a:solidFill>
                      <a:srgbClr val="CBE0DE"/>
                    </a:solidFill>
                  </a:tcPr>
                </a:tc>
                <a:tc>
                  <a:txBody>
                    <a:bodyPr/>
                    <a:lstStyle/>
                    <a:p>
                      <a:pPr algn="r"/>
                      <a:r>
                        <a:rPr lang="en-US" sz="1050" dirty="0">
                          <a:latin typeface="Montserrat" panose="00000500000000000000" pitchFamily="2" charset="0"/>
                        </a:rPr>
                        <a:t>$162,594</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4%</a:t>
                      </a:r>
                    </a:p>
                  </a:txBody>
                  <a:tcPr anchor="b">
                    <a:lnB w="12700" cap="flat" cmpd="sng" algn="ctr">
                      <a:noFill/>
                      <a:prstDash val="solid"/>
                      <a:round/>
                      <a:headEnd type="none" w="med" len="med"/>
                      <a:tailEnd type="none" w="med" len="med"/>
                    </a:lnB>
                  </a:tcPr>
                </a:tc>
                <a:tc>
                  <a:txBody>
                    <a:bodyPr/>
                    <a:lstStyle/>
                    <a:p>
                      <a:pPr algn="r"/>
                      <a:r>
                        <a:rPr lang="en-US" sz="1050" dirty="0">
                          <a:latin typeface="Montserrat" panose="00000500000000000000" pitchFamily="2" charset="0"/>
                        </a:rPr>
                        <a:t>$238,668</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6%</a:t>
                      </a:r>
                    </a:p>
                  </a:txBody>
                  <a:tcPr anchor="b">
                    <a:lnB w="12700" cap="flat" cmpd="sng" algn="ctr">
                      <a:noFill/>
                      <a:prstDash val="solid"/>
                      <a:round/>
                      <a:headEnd type="none" w="med" len="med"/>
                      <a:tailEnd type="none" w="med" len="med"/>
                    </a:lnB>
                  </a:tcPr>
                </a:tc>
                <a:tc>
                  <a:txBody>
                    <a:bodyPr/>
                    <a:lstStyle/>
                    <a:p>
                      <a:pPr algn="r"/>
                      <a:r>
                        <a:rPr lang="en-US" sz="1050" dirty="0">
                          <a:latin typeface="Montserrat" panose="00000500000000000000" pitchFamily="2" charset="0"/>
                        </a:rPr>
                        <a:t>$290,976</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8%</a:t>
                      </a:r>
                    </a:p>
                  </a:txBody>
                  <a:tcPr anchor="b">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3402392618"/>
                  </a:ext>
                </a:extLst>
              </a:tr>
              <a:tr h="274320">
                <a:tc>
                  <a:txBody>
                    <a:bodyPr/>
                    <a:lstStyle/>
                    <a:p>
                      <a:r>
                        <a:rPr lang="en-US" sz="1050" b="1" dirty="0">
                          <a:latin typeface="Montserrat" panose="00000500000000000000" pitchFamily="2" charset="0"/>
                        </a:rPr>
                        <a:t>TOTAL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$4,058,807</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$4,210,194</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$4,571,318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$4,194,827</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$3,637,234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4859252"/>
                  </a:ext>
                </a:extLst>
              </a:tr>
            </a:tbl>
          </a:graphicData>
        </a:graphic>
      </p:graphicFrame>
      <p:sp>
        <p:nvSpPr>
          <p:cNvPr id="4" name="Title 1">
            <a:extLst>
              <a:ext uri="{FF2B5EF4-FFF2-40B4-BE49-F238E27FC236}">
                <a16:creationId xmlns:a16="http://schemas.microsoft.com/office/drawing/2014/main" id="{CA603FAB-2DE5-4AFE-9D64-E03997F02167}"/>
              </a:ext>
            </a:extLst>
          </p:cNvPr>
          <p:cNvSpPr txBox="1">
            <a:spLocks/>
          </p:cNvSpPr>
          <p:nvPr/>
        </p:nvSpPr>
        <p:spPr>
          <a:xfrm>
            <a:off x="191655" y="-76540"/>
            <a:ext cx="10515600" cy="9174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cap="all" baseline="0">
                <a:solidFill>
                  <a:srgbClr val="003A5D"/>
                </a:solidFill>
                <a:latin typeface="Montserrat" charset="0"/>
                <a:ea typeface="Montserrat" charset="0"/>
                <a:cs typeface="Montserrat" charset="0"/>
              </a:defRPr>
            </a:lvl1pPr>
          </a:lstStyle>
          <a:p>
            <a:r>
              <a:rPr lang="en-US" sz="1400" dirty="0">
                <a:solidFill>
                  <a:schemeClr val="bg1">
                    <a:lumMod val="95000"/>
                  </a:schemeClr>
                </a:solidFill>
              </a:rPr>
              <a:t>Village of long grove 2023 Financial Statement Highlights</a:t>
            </a:r>
          </a:p>
        </p:txBody>
      </p:sp>
      <p:sp>
        <p:nvSpPr>
          <p:cNvPr id="7" name="TextBox 6">
            <a:extLst>
              <a:ext uri="{FF2B5EF4-FFF2-40B4-BE49-F238E27FC236}">
                <a16:creationId xmlns:a16="http://schemas.microsoft.com/office/drawing/2014/main" id="{05778265-6D1B-4B98-857A-6D9D42F94CE3}"/>
              </a:ext>
            </a:extLst>
          </p:cNvPr>
          <p:cNvSpPr txBox="1"/>
          <p:nvPr/>
        </p:nvSpPr>
        <p:spPr>
          <a:xfrm>
            <a:off x="539769" y="951220"/>
            <a:ext cx="5852984" cy="307777"/>
          </a:xfrm>
          <a:prstGeom prst="rect">
            <a:avLst/>
          </a:prstGeom>
          <a:noFill/>
        </p:spPr>
        <p:txBody>
          <a:bodyPr wrap="square" rtlCol="0">
            <a:spAutoFit/>
          </a:bodyPr>
          <a:lstStyle/>
          <a:p>
            <a:r>
              <a:rPr lang="en-US" sz="1400" b="1" dirty="0">
                <a:latin typeface="Montserrat" panose="00000500000000000000" pitchFamily="2" charset="0"/>
              </a:rPr>
              <a:t>GENERAL FUND REVENUES </a:t>
            </a:r>
          </a:p>
        </p:txBody>
      </p:sp>
      <p:graphicFrame>
        <p:nvGraphicFramePr>
          <p:cNvPr id="8" name="Table 5">
            <a:extLst>
              <a:ext uri="{FF2B5EF4-FFF2-40B4-BE49-F238E27FC236}">
                <a16:creationId xmlns:a16="http://schemas.microsoft.com/office/drawing/2014/main" id="{D2300329-128B-46AA-BD2F-04DD6E693AEF}"/>
              </a:ext>
            </a:extLst>
          </p:cNvPr>
          <p:cNvGraphicFramePr>
            <a:graphicFrameLocks/>
          </p:cNvGraphicFramePr>
          <p:nvPr>
            <p:extLst>
              <p:ext uri="{D42A27DB-BD31-4B8C-83A1-F6EECF244321}">
                <p14:modId xmlns:p14="http://schemas.microsoft.com/office/powerpoint/2010/main" val="1355747192"/>
              </p:ext>
            </p:extLst>
          </p:nvPr>
        </p:nvGraphicFramePr>
        <p:xfrm>
          <a:off x="539769" y="3742227"/>
          <a:ext cx="10972800" cy="2153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455876113"/>
                    </a:ext>
                  </a:extLst>
                </a:gridCol>
                <a:gridCol w="1005840">
                  <a:extLst>
                    <a:ext uri="{9D8B030D-6E8A-4147-A177-3AD203B41FA5}">
                      <a16:colId xmlns:a16="http://schemas.microsoft.com/office/drawing/2014/main" val="1037393938"/>
                    </a:ext>
                  </a:extLst>
                </a:gridCol>
                <a:gridCol w="731520">
                  <a:extLst>
                    <a:ext uri="{9D8B030D-6E8A-4147-A177-3AD203B41FA5}">
                      <a16:colId xmlns:a16="http://schemas.microsoft.com/office/drawing/2014/main" val="1904183279"/>
                    </a:ext>
                  </a:extLst>
                </a:gridCol>
                <a:gridCol w="1005840">
                  <a:extLst>
                    <a:ext uri="{9D8B030D-6E8A-4147-A177-3AD203B41FA5}">
                      <a16:colId xmlns:a16="http://schemas.microsoft.com/office/drawing/2014/main" val="475999507"/>
                    </a:ext>
                  </a:extLst>
                </a:gridCol>
                <a:gridCol w="731520">
                  <a:extLst>
                    <a:ext uri="{9D8B030D-6E8A-4147-A177-3AD203B41FA5}">
                      <a16:colId xmlns:a16="http://schemas.microsoft.com/office/drawing/2014/main" val="987939595"/>
                    </a:ext>
                  </a:extLst>
                </a:gridCol>
                <a:gridCol w="1005840">
                  <a:extLst>
                    <a:ext uri="{9D8B030D-6E8A-4147-A177-3AD203B41FA5}">
                      <a16:colId xmlns:a16="http://schemas.microsoft.com/office/drawing/2014/main" val="1941204141"/>
                    </a:ext>
                  </a:extLst>
                </a:gridCol>
                <a:gridCol w="731520">
                  <a:extLst>
                    <a:ext uri="{9D8B030D-6E8A-4147-A177-3AD203B41FA5}">
                      <a16:colId xmlns:a16="http://schemas.microsoft.com/office/drawing/2014/main" val="2600985707"/>
                    </a:ext>
                  </a:extLst>
                </a:gridCol>
                <a:gridCol w="1005840">
                  <a:extLst>
                    <a:ext uri="{9D8B030D-6E8A-4147-A177-3AD203B41FA5}">
                      <a16:colId xmlns:a16="http://schemas.microsoft.com/office/drawing/2014/main" val="1352383728"/>
                    </a:ext>
                  </a:extLst>
                </a:gridCol>
                <a:gridCol w="731520">
                  <a:extLst>
                    <a:ext uri="{9D8B030D-6E8A-4147-A177-3AD203B41FA5}">
                      <a16:colId xmlns:a16="http://schemas.microsoft.com/office/drawing/2014/main" val="3168847285"/>
                    </a:ext>
                  </a:extLst>
                </a:gridCol>
                <a:gridCol w="1005840">
                  <a:extLst>
                    <a:ext uri="{9D8B030D-6E8A-4147-A177-3AD203B41FA5}">
                      <a16:colId xmlns:a16="http://schemas.microsoft.com/office/drawing/2014/main" val="1311858305"/>
                    </a:ext>
                  </a:extLst>
                </a:gridCol>
                <a:gridCol w="731520">
                  <a:extLst>
                    <a:ext uri="{9D8B030D-6E8A-4147-A177-3AD203B41FA5}">
                      <a16:colId xmlns:a16="http://schemas.microsoft.com/office/drawing/2014/main" val="1096592836"/>
                    </a:ext>
                  </a:extLst>
                </a:gridCol>
              </a:tblGrid>
              <a:tr h="370840">
                <a:tc>
                  <a:txBody>
                    <a:bodyPr/>
                    <a:lstStyle/>
                    <a:p>
                      <a:r>
                        <a:rPr lang="en-US" sz="1200" dirty="0">
                          <a:latin typeface="Montserrat" panose="00000500000000000000" pitchFamily="2" charset="0"/>
                        </a:rPr>
                        <a:t>TOTAL REVENUES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2019</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2020</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2021</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2022</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2023</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3A5D"/>
                    </a:solidFill>
                  </a:tcPr>
                </a:tc>
                <a:extLst>
                  <a:ext uri="{0D108BD9-81ED-4DB2-BD59-A6C34878D82A}">
                    <a16:rowId xmlns:a16="http://schemas.microsoft.com/office/drawing/2014/main" val="1475548999"/>
                  </a:ext>
                </a:extLst>
              </a:tr>
              <a:tr h="274320">
                <a:tc>
                  <a:txBody>
                    <a:bodyPr/>
                    <a:lstStyle/>
                    <a:p>
                      <a:r>
                        <a:rPr lang="en-US" sz="1050" dirty="0">
                          <a:latin typeface="Montserrat" panose="00000500000000000000" pitchFamily="2" charset="0"/>
                        </a:rPr>
                        <a:t>Taxes</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$2,384,723</a:t>
                      </a:r>
                    </a:p>
                  </a:txBody>
                  <a:tcPr anchor="b"/>
                </a:tc>
                <a:tc>
                  <a:txBody>
                    <a:bodyPr/>
                    <a:lstStyle/>
                    <a:p>
                      <a:pPr algn="r"/>
                      <a:r>
                        <a:rPr lang="en-US" sz="1050" dirty="0">
                          <a:latin typeface="Montserrat" panose="00000500000000000000" pitchFamily="2" charset="0"/>
                        </a:rPr>
                        <a:t>72%</a:t>
                      </a:r>
                    </a:p>
                  </a:txBody>
                  <a:tcPr anchor="b"/>
                </a:tc>
                <a:tc>
                  <a:txBody>
                    <a:bodyPr/>
                    <a:lstStyle/>
                    <a:p>
                      <a:pPr algn="r"/>
                      <a:r>
                        <a:rPr lang="en-US" sz="1050" dirty="0">
                          <a:latin typeface="Montserrat" panose="00000500000000000000" pitchFamily="2" charset="0"/>
                        </a:rPr>
                        <a:t>$2,368,891</a:t>
                      </a:r>
                    </a:p>
                  </a:txBody>
                  <a:tcPr anchor="b"/>
                </a:tc>
                <a:tc>
                  <a:txBody>
                    <a:bodyPr/>
                    <a:lstStyle/>
                    <a:p>
                      <a:pPr algn="r"/>
                      <a:r>
                        <a:rPr lang="en-US" sz="1050" dirty="0">
                          <a:latin typeface="Montserrat" panose="00000500000000000000" pitchFamily="2" charset="0"/>
                        </a:rPr>
                        <a:t>72%</a:t>
                      </a:r>
                    </a:p>
                  </a:txBody>
                  <a:tcPr anchor="b"/>
                </a:tc>
                <a:tc>
                  <a:txBody>
                    <a:bodyPr/>
                    <a:lstStyle/>
                    <a:p>
                      <a:pPr algn="r"/>
                      <a:r>
                        <a:rPr lang="en-US" sz="1050" dirty="0">
                          <a:latin typeface="Montserrat" panose="00000500000000000000" pitchFamily="2" charset="0"/>
                        </a:rPr>
                        <a:t>$2,656,381</a:t>
                      </a:r>
                    </a:p>
                  </a:txBody>
                  <a:tcPr anchor="b"/>
                </a:tc>
                <a:tc>
                  <a:txBody>
                    <a:bodyPr/>
                    <a:lstStyle/>
                    <a:p>
                      <a:pPr algn="r"/>
                      <a:r>
                        <a:rPr lang="en-US" sz="1050" dirty="0">
                          <a:latin typeface="Montserrat" panose="00000500000000000000" pitchFamily="2" charset="0"/>
                        </a:rPr>
                        <a:t>77%</a:t>
                      </a:r>
                    </a:p>
                  </a:txBody>
                  <a:tcPr anchor="b"/>
                </a:tc>
                <a:tc>
                  <a:txBody>
                    <a:bodyPr/>
                    <a:lstStyle/>
                    <a:p>
                      <a:pPr algn="r"/>
                      <a:r>
                        <a:rPr lang="en-US" sz="1050" dirty="0">
                          <a:latin typeface="Montserrat" panose="00000500000000000000" pitchFamily="2" charset="0"/>
                        </a:rPr>
                        <a:t>$3,015,407</a:t>
                      </a:r>
                    </a:p>
                  </a:txBody>
                  <a:tcPr anchor="b"/>
                </a:tc>
                <a:tc>
                  <a:txBody>
                    <a:bodyPr/>
                    <a:lstStyle/>
                    <a:p>
                      <a:pPr algn="r"/>
                      <a:r>
                        <a:rPr lang="en-US" sz="1050" dirty="0">
                          <a:latin typeface="Montserrat" panose="00000500000000000000" pitchFamily="2" charset="0"/>
                        </a:rPr>
                        <a:t>70%</a:t>
                      </a:r>
                    </a:p>
                  </a:txBody>
                  <a:tcPr anchor="b"/>
                </a:tc>
                <a:tc>
                  <a:txBody>
                    <a:bodyPr/>
                    <a:lstStyle/>
                    <a:p>
                      <a:pPr algn="r"/>
                      <a:r>
                        <a:rPr lang="en-US" sz="1050" dirty="0">
                          <a:latin typeface="Montserrat" panose="00000500000000000000" pitchFamily="2" charset="0"/>
                        </a:rPr>
                        <a:t>$3,260,118</a:t>
                      </a:r>
                    </a:p>
                  </a:txBody>
                  <a:tcPr anchor="b"/>
                </a:tc>
                <a:tc>
                  <a:txBody>
                    <a:bodyPr/>
                    <a:lstStyle/>
                    <a:p>
                      <a:pPr algn="r"/>
                      <a:r>
                        <a:rPr lang="en-US" sz="1050" dirty="0">
                          <a:latin typeface="Montserrat" panose="00000500000000000000" pitchFamily="2" charset="0"/>
                        </a:rPr>
                        <a:t>76%</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6481133"/>
                  </a:ext>
                </a:extLst>
              </a:tr>
              <a:tr h="274320">
                <a:tc>
                  <a:txBody>
                    <a:bodyPr/>
                    <a:lstStyle/>
                    <a:p>
                      <a:r>
                        <a:rPr lang="en-US" sz="1050" dirty="0">
                          <a:latin typeface="Montserrat" panose="00000500000000000000" pitchFamily="2" charset="0"/>
                        </a:rPr>
                        <a:t>Intergovernmental</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a:t>
                      </a:r>
                    </a:p>
                  </a:txBody>
                  <a:tcPr anchor="b"/>
                </a:tc>
                <a:tc>
                  <a:txBody>
                    <a:bodyPr/>
                    <a:lstStyle/>
                    <a:p>
                      <a:pPr algn="r"/>
                      <a:r>
                        <a:rPr lang="en-US" sz="1050" dirty="0">
                          <a:latin typeface="Montserrat" panose="00000500000000000000" pitchFamily="2" charset="0"/>
                        </a:rPr>
                        <a:t>0%</a:t>
                      </a:r>
                    </a:p>
                  </a:txBody>
                  <a:tcPr anchor="b"/>
                </a:tc>
                <a:tc>
                  <a:txBody>
                    <a:bodyPr/>
                    <a:lstStyle/>
                    <a:p>
                      <a:pPr algn="r"/>
                      <a:r>
                        <a:rPr lang="en-US" sz="1050" dirty="0">
                          <a:latin typeface="Montserrat" panose="00000500000000000000" pitchFamily="2" charset="0"/>
                        </a:rPr>
                        <a:t>-</a:t>
                      </a:r>
                    </a:p>
                  </a:txBody>
                  <a:tcPr anchor="b"/>
                </a:tc>
                <a:tc>
                  <a:txBody>
                    <a:bodyPr/>
                    <a:lstStyle/>
                    <a:p>
                      <a:pPr algn="r"/>
                      <a:r>
                        <a:rPr lang="en-US" sz="1050" dirty="0">
                          <a:latin typeface="Montserrat" panose="00000500000000000000" pitchFamily="2" charset="0"/>
                        </a:rPr>
                        <a:t>0%</a:t>
                      </a:r>
                    </a:p>
                  </a:txBody>
                  <a:tcPr anchor="b"/>
                </a:tc>
                <a:tc>
                  <a:txBody>
                    <a:bodyPr/>
                    <a:lstStyle/>
                    <a:p>
                      <a:pPr algn="r"/>
                      <a:r>
                        <a:rPr lang="en-US" sz="1050" dirty="0">
                          <a:latin typeface="Montserrat" panose="00000500000000000000" pitchFamily="2" charset="0"/>
                        </a:rPr>
                        <a:t>-</a:t>
                      </a:r>
                    </a:p>
                  </a:txBody>
                  <a:tcPr anchor="b"/>
                </a:tc>
                <a:tc>
                  <a:txBody>
                    <a:bodyPr/>
                    <a:lstStyle/>
                    <a:p>
                      <a:pPr algn="r"/>
                      <a:r>
                        <a:rPr lang="en-US" sz="1050" dirty="0">
                          <a:latin typeface="Montserrat" panose="00000500000000000000" pitchFamily="2" charset="0"/>
                        </a:rPr>
                        <a:t>0%</a:t>
                      </a:r>
                    </a:p>
                  </a:txBody>
                  <a:tcPr anchor="b"/>
                </a:tc>
                <a:tc>
                  <a:txBody>
                    <a:bodyPr/>
                    <a:lstStyle/>
                    <a:p>
                      <a:pPr algn="r"/>
                      <a:r>
                        <a:rPr lang="en-US" sz="1050" dirty="0">
                          <a:latin typeface="Montserrat" panose="00000500000000000000" pitchFamily="2" charset="0"/>
                        </a:rPr>
                        <a:t>-</a:t>
                      </a:r>
                    </a:p>
                  </a:txBody>
                  <a:tcPr anchor="b"/>
                </a:tc>
                <a:tc>
                  <a:txBody>
                    <a:bodyPr/>
                    <a:lstStyle/>
                    <a:p>
                      <a:pPr algn="r"/>
                      <a:r>
                        <a:rPr lang="en-US" sz="1050" dirty="0">
                          <a:latin typeface="Montserrat" panose="00000500000000000000" pitchFamily="2" charset="0"/>
                        </a:rPr>
                        <a:t>0%</a:t>
                      </a:r>
                    </a:p>
                  </a:txBody>
                  <a:tcPr anchor="b"/>
                </a:tc>
                <a:tc>
                  <a:txBody>
                    <a:bodyPr/>
                    <a:lstStyle/>
                    <a:p>
                      <a:pPr algn="r"/>
                      <a:r>
                        <a:rPr lang="en-US" sz="1050" dirty="0">
                          <a:latin typeface="Montserrat" panose="00000500000000000000" pitchFamily="2" charset="0"/>
                        </a:rPr>
                        <a:t>-</a:t>
                      </a:r>
                    </a:p>
                  </a:txBody>
                  <a:tcPr anchor="b"/>
                </a:tc>
                <a:tc>
                  <a:txBody>
                    <a:bodyPr/>
                    <a:lstStyle/>
                    <a:p>
                      <a:pPr algn="r"/>
                      <a:r>
                        <a:rPr lang="en-US" sz="1050" dirty="0">
                          <a:latin typeface="Montserrat" panose="00000500000000000000" pitchFamily="2" charset="0"/>
                        </a:rPr>
                        <a:t>0%</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77611601"/>
                  </a:ext>
                </a:extLst>
              </a:tr>
              <a:tr h="274320">
                <a:tc>
                  <a:txBody>
                    <a:bodyPr/>
                    <a:lstStyle/>
                    <a:p>
                      <a:r>
                        <a:rPr lang="en-US" sz="1050" dirty="0">
                          <a:latin typeface="Montserrat" panose="00000500000000000000" pitchFamily="2" charset="0"/>
                        </a:rPr>
                        <a:t>Fees, Permits, Licenses, &amp; Fines</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$553,134</a:t>
                      </a:r>
                    </a:p>
                  </a:txBody>
                  <a:tcPr anchor="b"/>
                </a:tc>
                <a:tc>
                  <a:txBody>
                    <a:bodyPr/>
                    <a:lstStyle/>
                    <a:p>
                      <a:pPr algn="r"/>
                      <a:r>
                        <a:rPr lang="en-US" sz="1050" dirty="0">
                          <a:latin typeface="Montserrat" panose="00000500000000000000" pitchFamily="2" charset="0"/>
                        </a:rPr>
                        <a:t>17%</a:t>
                      </a:r>
                    </a:p>
                  </a:txBody>
                  <a:tcPr anchor="b"/>
                </a:tc>
                <a:tc>
                  <a:txBody>
                    <a:bodyPr/>
                    <a:lstStyle/>
                    <a:p>
                      <a:pPr algn="r"/>
                      <a:r>
                        <a:rPr lang="en-US" sz="1050" dirty="0">
                          <a:latin typeface="Montserrat" panose="00000500000000000000" pitchFamily="2" charset="0"/>
                        </a:rPr>
                        <a:t>$432,363</a:t>
                      </a:r>
                    </a:p>
                  </a:txBody>
                  <a:tcPr anchor="b"/>
                </a:tc>
                <a:tc>
                  <a:txBody>
                    <a:bodyPr/>
                    <a:lstStyle/>
                    <a:p>
                      <a:pPr algn="r"/>
                      <a:r>
                        <a:rPr lang="en-US" sz="1050" dirty="0">
                          <a:latin typeface="Montserrat" panose="00000500000000000000" pitchFamily="2" charset="0"/>
                        </a:rPr>
                        <a:t>13%</a:t>
                      </a:r>
                    </a:p>
                  </a:txBody>
                  <a:tcPr anchor="b"/>
                </a:tc>
                <a:tc>
                  <a:txBody>
                    <a:bodyPr/>
                    <a:lstStyle/>
                    <a:p>
                      <a:pPr algn="r"/>
                      <a:r>
                        <a:rPr lang="en-US" sz="1050" dirty="0">
                          <a:latin typeface="Montserrat" panose="00000500000000000000" pitchFamily="2" charset="0"/>
                        </a:rPr>
                        <a:t>$432,309</a:t>
                      </a:r>
                    </a:p>
                  </a:txBody>
                  <a:tcPr anchor="b"/>
                </a:tc>
                <a:tc>
                  <a:txBody>
                    <a:bodyPr/>
                    <a:lstStyle/>
                    <a:p>
                      <a:pPr algn="r"/>
                      <a:r>
                        <a:rPr lang="en-US" sz="1050" dirty="0">
                          <a:latin typeface="Montserrat" panose="00000500000000000000" pitchFamily="2" charset="0"/>
                        </a:rPr>
                        <a:t>13%</a:t>
                      </a:r>
                    </a:p>
                  </a:txBody>
                  <a:tcPr anchor="b"/>
                </a:tc>
                <a:tc>
                  <a:txBody>
                    <a:bodyPr/>
                    <a:lstStyle/>
                    <a:p>
                      <a:pPr algn="r"/>
                      <a:r>
                        <a:rPr lang="en-US" sz="1050" dirty="0">
                          <a:latin typeface="Montserrat" panose="00000500000000000000" pitchFamily="2" charset="0"/>
                        </a:rPr>
                        <a:t>$626,657</a:t>
                      </a:r>
                    </a:p>
                  </a:txBody>
                  <a:tcPr anchor="b"/>
                </a:tc>
                <a:tc>
                  <a:txBody>
                    <a:bodyPr/>
                    <a:lstStyle/>
                    <a:p>
                      <a:pPr algn="r"/>
                      <a:r>
                        <a:rPr lang="en-US" sz="1050" dirty="0">
                          <a:latin typeface="Montserrat" panose="00000500000000000000" pitchFamily="2" charset="0"/>
                        </a:rPr>
                        <a:t>15%</a:t>
                      </a:r>
                    </a:p>
                  </a:txBody>
                  <a:tcPr anchor="b"/>
                </a:tc>
                <a:tc>
                  <a:txBody>
                    <a:bodyPr/>
                    <a:lstStyle/>
                    <a:p>
                      <a:pPr algn="r"/>
                      <a:r>
                        <a:rPr lang="en-US" sz="1050" dirty="0">
                          <a:latin typeface="Montserrat" panose="00000500000000000000" pitchFamily="2" charset="0"/>
                        </a:rPr>
                        <a:t>$577,037</a:t>
                      </a:r>
                    </a:p>
                  </a:txBody>
                  <a:tcPr anchor="b"/>
                </a:tc>
                <a:tc>
                  <a:txBody>
                    <a:bodyPr/>
                    <a:lstStyle/>
                    <a:p>
                      <a:pPr algn="r"/>
                      <a:r>
                        <a:rPr lang="en-US" sz="1050" dirty="0">
                          <a:latin typeface="Montserrat" panose="00000500000000000000" pitchFamily="2" charset="0"/>
                        </a:rPr>
                        <a:t>14%</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52861645"/>
                  </a:ext>
                </a:extLst>
              </a:tr>
              <a:tr h="274320">
                <a:tc>
                  <a:txBody>
                    <a:bodyPr/>
                    <a:lstStyle/>
                    <a:p>
                      <a:r>
                        <a:rPr lang="en-US" sz="1050" dirty="0">
                          <a:latin typeface="Montserrat" panose="00000500000000000000" pitchFamily="2" charset="0"/>
                        </a:rPr>
                        <a:t>Public Charges for Services</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$85,695</a:t>
                      </a:r>
                    </a:p>
                  </a:txBody>
                  <a:tcPr anchor="b"/>
                </a:tc>
                <a:tc>
                  <a:txBody>
                    <a:bodyPr/>
                    <a:lstStyle/>
                    <a:p>
                      <a:pPr algn="r"/>
                      <a:r>
                        <a:rPr lang="en-US" sz="1050" dirty="0">
                          <a:latin typeface="Montserrat" panose="00000500000000000000" pitchFamily="2" charset="0"/>
                        </a:rPr>
                        <a:t>3%</a:t>
                      </a:r>
                    </a:p>
                  </a:txBody>
                  <a:tcPr anchor="b"/>
                </a:tc>
                <a:tc>
                  <a:txBody>
                    <a:bodyPr/>
                    <a:lstStyle/>
                    <a:p>
                      <a:pPr algn="r"/>
                      <a:r>
                        <a:rPr lang="en-US" sz="1050" dirty="0">
                          <a:latin typeface="Montserrat" panose="00000500000000000000" pitchFamily="2" charset="0"/>
                        </a:rPr>
                        <a:t>$45,583</a:t>
                      </a:r>
                    </a:p>
                  </a:txBody>
                  <a:tcPr anchor="b"/>
                </a:tc>
                <a:tc>
                  <a:txBody>
                    <a:bodyPr/>
                    <a:lstStyle/>
                    <a:p>
                      <a:pPr algn="r"/>
                      <a:r>
                        <a:rPr lang="en-US" sz="1050" dirty="0">
                          <a:latin typeface="Montserrat" panose="00000500000000000000" pitchFamily="2" charset="0"/>
                        </a:rPr>
                        <a:t>2%</a:t>
                      </a:r>
                    </a:p>
                  </a:txBody>
                  <a:tcPr anchor="b"/>
                </a:tc>
                <a:tc>
                  <a:txBody>
                    <a:bodyPr/>
                    <a:lstStyle/>
                    <a:p>
                      <a:pPr algn="r"/>
                      <a:r>
                        <a:rPr lang="en-US" sz="1050" dirty="0">
                          <a:latin typeface="Montserrat" panose="00000500000000000000" pitchFamily="2" charset="0"/>
                        </a:rPr>
                        <a:t>$32,328</a:t>
                      </a:r>
                    </a:p>
                  </a:txBody>
                  <a:tcPr anchor="b"/>
                </a:tc>
                <a:tc>
                  <a:txBody>
                    <a:bodyPr/>
                    <a:lstStyle/>
                    <a:p>
                      <a:pPr algn="r"/>
                      <a:r>
                        <a:rPr lang="en-US" sz="1050" dirty="0">
                          <a:latin typeface="Montserrat" panose="00000500000000000000" pitchFamily="2" charset="0"/>
                        </a:rPr>
                        <a:t>1%</a:t>
                      </a:r>
                    </a:p>
                  </a:txBody>
                  <a:tcPr anchor="b"/>
                </a:tc>
                <a:tc>
                  <a:txBody>
                    <a:bodyPr/>
                    <a:lstStyle/>
                    <a:p>
                      <a:pPr algn="r"/>
                      <a:r>
                        <a:rPr lang="en-US" sz="1050" dirty="0">
                          <a:latin typeface="Montserrat" panose="00000500000000000000" pitchFamily="2" charset="0"/>
                        </a:rPr>
                        <a:t>$144,584</a:t>
                      </a:r>
                    </a:p>
                  </a:txBody>
                  <a:tcPr anchor="b"/>
                </a:tc>
                <a:tc>
                  <a:txBody>
                    <a:bodyPr/>
                    <a:lstStyle/>
                    <a:p>
                      <a:pPr algn="r"/>
                      <a:r>
                        <a:rPr lang="en-US" sz="1050" dirty="0">
                          <a:latin typeface="Montserrat" panose="00000500000000000000" pitchFamily="2" charset="0"/>
                        </a:rPr>
                        <a:t>3%</a:t>
                      </a:r>
                    </a:p>
                  </a:txBody>
                  <a:tcPr anchor="b"/>
                </a:tc>
                <a:tc>
                  <a:txBody>
                    <a:bodyPr/>
                    <a:lstStyle/>
                    <a:p>
                      <a:pPr algn="r"/>
                      <a:r>
                        <a:rPr lang="en-US" sz="1050" dirty="0">
                          <a:latin typeface="Montserrat" panose="00000500000000000000" pitchFamily="2" charset="0"/>
                        </a:rPr>
                        <a:t>$53,317</a:t>
                      </a:r>
                    </a:p>
                  </a:txBody>
                  <a:tcPr anchor="b"/>
                </a:tc>
                <a:tc>
                  <a:txBody>
                    <a:bodyPr/>
                    <a:lstStyle/>
                    <a:p>
                      <a:pPr algn="r"/>
                      <a:r>
                        <a:rPr lang="en-US" sz="1050" dirty="0">
                          <a:latin typeface="Montserrat" panose="00000500000000000000" pitchFamily="2" charset="0"/>
                        </a:rPr>
                        <a:t>1%</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44247484"/>
                  </a:ext>
                </a:extLst>
              </a:tr>
              <a:tr h="362735">
                <a:tc>
                  <a:txBody>
                    <a:bodyPr/>
                    <a:lstStyle/>
                    <a:p>
                      <a:r>
                        <a:rPr lang="en-US" sz="1050" dirty="0">
                          <a:latin typeface="Montserrat" panose="00000500000000000000" pitchFamily="2" charset="0"/>
                        </a:rPr>
                        <a:t>Investment Income &amp; Miscellaneous</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$303,647</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8%</a:t>
                      </a:r>
                    </a:p>
                  </a:txBody>
                  <a:tcPr anchor="b">
                    <a:lnB w="12700" cap="flat" cmpd="sng" algn="ctr">
                      <a:noFill/>
                      <a:prstDash val="solid"/>
                      <a:round/>
                      <a:headEnd type="none" w="med" len="med"/>
                      <a:tailEnd type="none" w="med" len="med"/>
                    </a:lnB>
                  </a:tcPr>
                </a:tc>
                <a:tc>
                  <a:txBody>
                    <a:bodyPr/>
                    <a:lstStyle/>
                    <a:p>
                      <a:pPr algn="r"/>
                      <a:r>
                        <a:rPr lang="en-US" sz="1050" dirty="0">
                          <a:latin typeface="Montserrat" panose="00000500000000000000" pitchFamily="2" charset="0"/>
                        </a:rPr>
                        <a:t>$438,843</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13%</a:t>
                      </a:r>
                    </a:p>
                  </a:txBody>
                  <a:tcPr anchor="b">
                    <a:lnB w="12700" cap="flat" cmpd="sng" algn="ctr">
                      <a:noFill/>
                      <a:prstDash val="solid"/>
                      <a:round/>
                      <a:headEnd type="none" w="med" len="med"/>
                      <a:tailEnd type="none" w="med" len="med"/>
                    </a:lnB>
                  </a:tcPr>
                </a:tc>
                <a:tc>
                  <a:txBody>
                    <a:bodyPr/>
                    <a:lstStyle/>
                    <a:p>
                      <a:pPr algn="r"/>
                      <a:r>
                        <a:rPr lang="en-US" sz="1050" dirty="0">
                          <a:latin typeface="Montserrat" panose="00000500000000000000" pitchFamily="2" charset="0"/>
                        </a:rPr>
                        <a:t>$308,856</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9%</a:t>
                      </a:r>
                    </a:p>
                  </a:txBody>
                  <a:tcPr anchor="b">
                    <a:lnB w="12700" cap="flat" cmpd="sng" algn="ctr">
                      <a:noFill/>
                      <a:prstDash val="solid"/>
                      <a:round/>
                      <a:headEnd type="none" w="med" len="med"/>
                      <a:tailEnd type="none" w="med" len="med"/>
                    </a:lnB>
                  </a:tcPr>
                </a:tc>
                <a:tc>
                  <a:txBody>
                    <a:bodyPr/>
                    <a:lstStyle/>
                    <a:p>
                      <a:pPr algn="r"/>
                      <a:r>
                        <a:rPr lang="en-US" sz="1050" dirty="0">
                          <a:latin typeface="Montserrat" panose="00000500000000000000" pitchFamily="2" charset="0"/>
                        </a:rPr>
                        <a:t>$493,625</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12%</a:t>
                      </a:r>
                    </a:p>
                  </a:txBody>
                  <a:tcPr anchor="b">
                    <a:lnB w="12700" cap="flat" cmpd="sng" algn="ctr">
                      <a:noFill/>
                      <a:prstDash val="solid"/>
                      <a:round/>
                      <a:headEnd type="none" w="med" len="med"/>
                      <a:tailEnd type="none" w="med" len="med"/>
                    </a:lnB>
                  </a:tcPr>
                </a:tc>
                <a:tc>
                  <a:txBody>
                    <a:bodyPr/>
                    <a:lstStyle/>
                    <a:p>
                      <a:pPr algn="r"/>
                      <a:r>
                        <a:rPr lang="en-US" sz="1050" dirty="0">
                          <a:latin typeface="Montserrat" panose="00000500000000000000" pitchFamily="2" charset="0"/>
                        </a:rPr>
                        <a:t>$379,254</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9%</a:t>
                      </a:r>
                    </a:p>
                  </a:txBody>
                  <a:tcPr anchor="b">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3402392618"/>
                  </a:ext>
                </a:extLst>
              </a:tr>
              <a:tr h="274320">
                <a:tc>
                  <a:txBody>
                    <a:bodyPr/>
                    <a:lstStyle/>
                    <a:p>
                      <a:r>
                        <a:rPr lang="en-US" sz="1050" b="1" dirty="0">
                          <a:latin typeface="Montserrat" panose="00000500000000000000" pitchFamily="2" charset="0"/>
                        </a:rPr>
                        <a:t>TOTAL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$3,327,199</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$3,285,680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$3,429,874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$4,280,273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$4,269,726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4859252"/>
                  </a:ext>
                </a:extLst>
              </a:tr>
            </a:tbl>
          </a:graphicData>
        </a:graphic>
      </p:graphicFrame>
    </p:spTree>
    <p:extLst>
      <p:ext uri="{BB962C8B-B14F-4D97-AF65-F5344CB8AC3E}">
        <p14:creationId xmlns:p14="http://schemas.microsoft.com/office/powerpoint/2010/main" val="28739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0A070E7A-531B-4CA0-AAEB-954483419264}"/>
              </a:ext>
            </a:extLst>
          </p:cNvPr>
          <p:cNvGraphicFramePr>
            <a:graphicFrameLocks noGrp="1"/>
          </p:cNvGraphicFramePr>
          <p:nvPr>
            <p:ph sz="half" idx="2"/>
            <p:extLst>
              <p:ext uri="{D42A27DB-BD31-4B8C-83A1-F6EECF244321}">
                <p14:modId xmlns:p14="http://schemas.microsoft.com/office/powerpoint/2010/main" val="141554258"/>
              </p:ext>
            </p:extLst>
          </p:nvPr>
        </p:nvGraphicFramePr>
        <p:xfrm>
          <a:off x="554038" y="1442244"/>
          <a:ext cx="6199187" cy="47053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ontent Placeholder 11">
            <a:extLst>
              <a:ext uri="{FF2B5EF4-FFF2-40B4-BE49-F238E27FC236}">
                <a16:creationId xmlns:a16="http://schemas.microsoft.com/office/drawing/2014/main" id="{CA142637-EBAD-4833-B217-5EA7A2F07CBD}"/>
              </a:ext>
            </a:extLst>
          </p:cNvPr>
          <p:cNvGraphicFramePr>
            <a:graphicFrameLocks noGrp="1"/>
          </p:cNvGraphicFramePr>
          <p:nvPr>
            <p:ph sz="quarter" idx="4"/>
            <p:extLst>
              <p:ext uri="{D42A27DB-BD31-4B8C-83A1-F6EECF244321}">
                <p14:modId xmlns:p14="http://schemas.microsoft.com/office/powerpoint/2010/main" val="465194594"/>
              </p:ext>
            </p:extLst>
          </p:nvPr>
        </p:nvGraphicFramePr>
        <p:xfrm>
          <a:off x="6753225" y="1362075"/>
          <a:ext cx="4981575" cy="4785519"/>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FF8D154F-9E2B-41C7-8246-A3E00BB140CC}"/>
              </a:ext>
            </a:extLst>
          </p:cNvPr>
          <p:cNvSpPr txBox="1">
            <a:spLocks/>
          </p:cNvSpPr>
          <p:nvPr/>
        </p:nvSpPr>
        <p:spPr>
          <a:xfrm>
            <a:off x="191655" y="-76540"/>
            <a:ext cx="10515600" cy="9174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cap="all" baseline="0">
                <a:solidFill>
                  <a:srgbClr val="003A5D"/>
                </a:solidFill>
                <a:latin typeface="Montserrat" charset="0"/>
                <a:ea typeface="Montserrat" charset="0"/>
                <a:cs typeface="Montserrat" charset="0"/>
              </a:defRPr>
            </a:lvl1pPr>
          </a:lstStyle>
          <a:p>
            <a:r>
              <a:rPr lang="en-US" sz="1400" dirty="0">
                <a:solidFill>
                  <a:schemeClr val="bg1">
                    <a:lumMod val="95000"/>
                  </a:schemeClr>
                </a:solidFill>
              </a:rPr>
              <a:t>Village of long grove 2023 Financial Statement Highlights</a:t>
            </a:r>
          </a:p>
        </p:txBody>
      </p:sp>
    </p:spTree>
    <p:extLst>
      <p:ext uri="{BB962C8B-B14F-4D97-AF65-F5344CB8AC3E}">
        <p14:creationId xmlns:p14="http://schemas.microsoft.com/office/powerpoint/2010/main" val="2902493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F00F963-F231-46C6-A850-7C136BCB86F9}"/>
              </a:ext>
            </a:extLst>
          </p:cNvPr>
          <p:cNvGraphicFramePr>
            <a:graphicFrameLocks noGrp="1"/>
          </p:cNvGraphicFramePr>
          <p:nvPr>
            <p:ph idx="1"/>
            <p:extLst>
              <p:ext uri="{D42A27DB-BD31-4B8C-83A1-F6EECF244321}">
                <p14:modId xmlns:p14="http://schemas.microsoft.com/office/powerpoint/2010/main" val="2292240146"/>
              </p:ext>
            </p:extLst>
          </p:nvPr>
        </p:nvGraphicFramePr>
        <p:xfrm>
          <a:off x="539769" y="1275080"/>
          <a:ext cx="10972800" cy="201676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455876113"/>
                    </a:ext>
                  </a:extLst>
                </a:gridCol>
                <a:gridCol w="1005840">
                  <a:extLst>
                    <a:ext uri="{9D8B030D-6E8A-4147-A177-3AD203B41FA5}">
                      <a16:colId xmlns:a16="http://schemas.microsoft.com/office/drawing/2014/main" val="1037393938"/>
                    </a:ext>
                  </a:extLst>
                </a:gridCol>
                <a:gridCol w="731520">
                  <a:extLst>
                    <a:ext uri="{9D8B030D-6E8A-4147-A177-3AD203B41FA5}">
                      <a16:colId xmlns:a16="http://schemas.microsoft.com/office/drawing/2014/main" val="1904183279"/>
                    </a:ext>
                  </a:extLst>
                </a:gridCol>
                <a:gridCol w="1005840">
                  <a:extLst>
                    <a:ext uri="{9D8B030D-6E8A-4147-A177-3AD203B41FA5}">
                      <a16:colId xmlns:a16="http://schemas.microsoft.com/office/drawing/2014/main" val="475999507"/>
                    </a:ext>
                  </a:extLst>
                </a:gridCol>
                <a:gridCol w="731520">
                  <a:extLst>
                    <a:ext uri="{9D8B030D-6E8A-4147-A177-3AD203B41FA5}">
                      <a16:colId xmlns:a16="http://schemas.microsoft.com/office/drawing/2014/main" val="987939595"/>
                    </a:ext>
                  </a:extLst>
                </a:gridCol>
                <a:gridCol w="1005840">
                  <a:extLst>
                    <a:ext uri="{9D8B030D-6E8A-4147-A177-3AD203B41FA5}">
                      <a16:colId xmlns:a16="http://schemas.microsoft.com/office/drawing/2014/main" val="1941204141"/>
                    </a:ext>
                  </a:extLst>
                </a:gridCol>
                <a:gridCol w="731520">
                  <a:extLst>
                    <a:ext uri="{9D8B030D-6E8A-4147-A177-3AD203B41FA5}">
                      <a16:colId xmlns:a16="http://schemas.microsoft.com/office/drawing/2014/main" val="2600985707"/>
                    </a:ext>
                  </a:extLst>
                </a:gridCol>
                <a:gridCol w="1005840">
                  <a:extLst>
                    <a:ext uri="{9D8B030D-6E8A-4147-A177-3AD203B41FA5}">
                      <a16:colId xmlns:a16="http://schemas.microsoft.com/office/drawing/2014/main" val="1352383728"/>
                    </a:ext>
                  </a:extLst>
                </a:gridCol>
                <a:gridCol w="731520">
                  <a:extLst>
                    <a:ext uri="{9D8B030D-6E8A-4147-A177-3AD203B41FA5}">
                      <a16:colId xmlns:a16="http://schemas.microsoft.com/office/drawing/2014/main" val="3168847285"/>
                    </a:ext>
                  </a:extLst>
                </a:gridCol>
                <a:gridCol w="1005840">
                  <a:extLst>
                    <a:ext uri="{9D8B030D-6E8A-4147-A177-3AD203B41FA5}">
                      <a16:colId xmlns:a16="http://schemas.microsoft.com/office/drawing/2014/main" val="1311858305"/>
                    </a:ext>
                  </a:extLst>
                </a:gridCol>
                <a:gridCol w="731520">
                  <a:extLst>
                    <a:ext uri="{9D8B030D-6E8A-4147-A177-3AD203B41FA5}">
                      <a16:colId xmlns:a16="http://schemas.microsoft.com/office/drawing/2014/main" val="1096592836"/>
                    </a:ext>
                  </a:extLst>
                </a:gridCol>
              </a:tblGrid>
              <a:tr h="370840">
                <a:tc>
                  <a:txBody>
                    <a:bodyPr/>
                    <a:lstStyle/>
                    <a:p>
                      <a:r>
                        <a:rPr lang="en-US" sz="1200" dirty="0">
                          <a:latin typeface="Montserrat" panose="00000500000000000000" pitchFamily="2" charset="0"/>
                        </a:rPr>
                        <a:t>TOTAL EXPENDITURES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2014</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2015</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2016</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2017</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2018</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3A5D"/>
                    </a:solidFill>
                  </a:tcPr>
                </a:tc>
                <a:extLst>
                  <a:ext uri="{0D108BD9-81ED-4DB2-BD59-A6C34878D82A}">
                    <a16:rowId xmlns:a16="http://schemas.microsoft.com/office/drawing/2014/main" val="1475548999"/>
                  </a:ext>
                </a:extLst>
              </a:tr>
              <a:tr h="274320">
                <a:tc>
                  <a:txBody>
                    <a:bodyPr/>
                    <a:lstStyle/>
                    <a:p>
                      <a:r>
                        <a:rPr lang="en-US" sz="1050" dirty="0">
                          <a:latin typeface="Montserrat" panose="00000500000000000000" pitchFamily="2" charset="0"/>
                        </a:rPr>
                        <a:t>General Government</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$1,006,047</a:t>
                      </a:r>
                    </a:p>
                  </a:txBody>
                  <a:tcPr anchor="b"/>
                </a:tc>
                <a:tc>
                  <a:txBody>
                    <a:bodyPr/>
                    <a:lstStyle/>
                    <a:p>
                      <a:pPr algn="r"/>
                      <a:r>
                        <a:rPr lang="en-US" sz="1050" dirty="0">
                          <a:latin typeface="Montserrat" panose="00000500000000000000" pitchFamily="2" charset="0"/>
                        </a:rPr>
                        <a:t>33%</a:t>
                      </a:r>
                    </a:p>
                  </a:txBody>
                  <a:tcPr anchor="b">
                    <a:solidFill>
                      <a:srgbClr val="CBE0DE"/>
                    </a:solidFill>
                  </a:tcPr>
                </a:tc>
                <a:tc>
                  <a:txBody>
                    <a:bodyPr/>
                    <a:lstStyle/>
                    <a:p>
                      <a:pPr algn="r"/>
                      <a:r>
                        <a:rPr lang="en-US" sz="1050" dirty="0">
                          <a:latin typeface="Montserrat" panose="00000500000000000000" pitchFamily="2" charset="0"/>
                        </a:rPr>
                        <a:t>$1,053,648</a:t>
                      </a:r>
                    </a:p>
                  </a:txBody>
                  <a:tcPr anchor="b"/>
                </a:tc>
                <a:tc>
                  <a:txBody>
                    <a:bodyPr/>
                    <a:lstStyle/>
                    <a:p>
                      <a:pPr algn="r"/>
                      <a:r>
                        <a:rPr lang="en-US" sz="1050" dirty="0">
                          <a:latin typeface="Montserrat" panose="00000500000000000000" pitchFamily="2" charset="0"/>
                        </a:rPr>
                        <a:t>33%</a:t>
                      </a:r>
                    </a:p>
                  </a:txBody>
                  <a:tcPr anchor="b">
                    <a:solidFill>
                      <a:srgbClr val="CBE0DE"/>
                    </a:solidFill>
                  </a:tcPr>
                </a:tc>
                <a:tc>
                  <a:txBody>
                    <a:bodyPr/>
                    <a:lstStyle/>
                    <a:p>
                      <a:pPr algn="r"/>
                      <a:r>
                        <a:rPr lang="en-US" sz="1050" dirty="0">
                          <a:latin typeface="Montserrat" panose="00000500000000000000" pitchFamily="2" charset="0"/>
                        </a:rPr>
                        <a:t>$1,158,615</a:t>
                      </a:r>
                    </a:p>
                  </a:txBody>
                  <a:tcPr anchor="b">
                    <a:solidFill>
                      <a:srgbClr val="CBE0DE"/>
                    </a:solidFill>
                  </a:tcPr>
                </a:tc>
                <a:tc>
                  <a:txBody>
                    <a:bodyPr/>
                    <a:lstStyle/>
                    <a:p>
                      <a:pPr algn="r"/>
                      <a:r>
                        <a:rPr lang="en-US" sz="1050" dirty="0">
                          <a:latin typeface="Montserrat" panose="00000500000000000000" pitchFamily="2" charset="0"/>
                        </a:rPr>
                        <a:t>30%</a:t>
                      </a:r>
                    </a:p>
                  </a:txBody>
                  <a:tcPr anchor="b"/>
                </a:tc>
                <a:tc>
                  <a:txBody>
                    <a:bodyPr/>
                    <a:lstStyle/>
                    <a:p>
                      <a:pPr algn="r"/>
                      <a:r>
                        <a:rPr lang="en-US" sz="1050" dirty="0">
                          <a:latin typeface="Montserrat" panose="00000500000000000000" pitchFamily="2" charset="0"/>
                        </a:rPr>
                        <a:t>$1,134,447</a:t>
                      </a:r>
                    </a:p>
                  </a:txBody>
                  <a:tcPr anchor="b"/>
                </a:tc>
                <a:tc>
                  <a:txBody>
                    <a:bodyPr/>
                    <a:lstStyle/>
                    <a:p>
                      <a:pPr algn="r"/>
                      <a:r>
                        <a:rPr lang="en-US" sz="1050" dirty="0">
                          <a:latin typeface="Montserrat" panose="00000500000000000000" pitchFamily="2" charset="0"/>
                        </a:rPr>
                        <a:t>28%</a:t>
                      </a:r>
                    </a:p>
                  </a:txBody>
                  <a:tcPr anchor="b"/>
                </a:tc>
                <a:tc>
                  <a:txBody>
                    <a:bodyPr/>
                    <a:lstStyle/>
                    <a:p>
                      <a:pPr algn="r"/>
                      <a:r>
                        <a:rPr lang="en-US" sz="1050" dirty="0">
                          <a:latin typeface="Montserrat" panose="00000500000000000000" pitchFamily="2" charset="0"/>
                        </a:rPr>
                        <a:t>$1,241,179</a:t>
                      </a:r>
                    </a:p>
                  </a:txBody>
                  <a:tcPr anchor="b"/>
                </a:tc>
                <a:tc>
                  <a:txBody>
                    <a:bodyPr/>
                    <a:lstStyle/>
                    <a:p>
                      <a:pPr algn="r"/>
                      <a:r>
                        <a:rPr lang="en-US" sz="1050" dirty="0">
                          <a:latin typeface="Montserrat" panose="00000500000000000000" pitchFamily="2" charset="0"/>
                        </a:rPr>
                        <a:t>52%</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6481133"/>
                  </a:ext>
                </a:extLst>
              </a:tr>
              <a:tr h="274320">
                <a:tc>
                  <a:txBody>
                    <a:bodyPr/>
                    <a:lstStyle/>
                    <a:p>
                      <a:r>
                        <a:rPr lang="en-US" sz="1050" dirty="0">
                          <a:latin typeface="Montserrat" panose="00000500000000000000" pitchFamily="2" charset="0"/>
                        </a:rPr>
                        <a:t>Public Safety</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$526,152</a:t>
                      </a:r>
                    </a:p>
                  </a:txBody>
                  <a:tcPr anchor="b"/>
                </a:tc>
                <a:tc>
                  <a:txBody>
                    <a:bodyPr/>
                    <a:lstStyle/>
                    <a:p>
                      <a:pPr algn="r"/>
                      <a:r>
                        <a:rPr lang="en-US" sz="1050" dirty="0">
                          <a:latin typeface="Montserrat" panose="00000500000000000000" pitchFamily="2" charset="0"/>
                        </a:rPr>
                        <a:t>17%</a:t>
                      </a:r>
                    </a:p>
                  </a:txBody>
                  <a:tcPr anchor="b"/>
                </a:tc>
                <a:tc>
                  <a:txBody>
                    <a:bodyPr/>
                    <a:lstStyle/>
                    <a:p>
                      <a:pPr algn="r"/>
                      <a:r>
                        <a:rPr lang="en-US" sz="1050" dirty="0">
                          <a:latin typeface="Montserrat" panose="00000500000000000000" pitchFamily="2" charset="0"/>
                        </a:rPr>
                        <a:t>$547,464</a:t>
                      </a:r>
                    </a:p>
                  </a:txBody>
                  <a:tcPr anchor="b"/>
                </a:tc>
                <a:tc>
                  <a:txBody>
                    <a:bodyPr/>
                    <a:lstStyle/>
                    <a:p>
                      <a:pPr algn="r"/>
                      <a:r>
                        <a:rPr lang="en-US" sz="1050" dirty="0">
                          <a:latin typeface="Montserrat" panose="00000500000000000000" pitchFamily="2" charset="0"/>
                        </a:rPr>
                        <a:t>17%</a:t>
                      </a:r>
                    </a:p>
                  </a:txBody>
                  <a:tcPr anchor="b"/>
                </a:tc>
                <a:tc>
                  <a:txBody>
                    <a:bodyPr/>
                    <a:lstStyle/>
                    <a:p>
                      <a:pPr algn="r"/>
                      <a:r>
                        <a:rPr lang="en-US" sz="1050" dirty="0">
                          <a:latin typeface="Montserrat" panose="00000500000000000000" pitchFamily="2" charset="0"/>
                        </a:rPr>
                        <a:t>$569,143</a:t>
                      </a:r>
                    </a:p>
                  </a:txBody>
                  <a:tcPr anchor="b"/>
                </a:tc>
                <a:tc>
                  <a:txBody>
                    <a:bodyPr/>
                    <a:lstStyle/>
                    <a:p>
                      <a:pPr algn="r"/>
                      <a:r>
                        <a:rPr lang="en-US" sz="1050" dirty="0">
                          <a:latin typeface="Montserrat" panose="00000500000000000000" pitchFamily="2" charset="0"/>
                        </a:rPr>
                        <a:t>15%</a:t>
                      </a:r>
                    </a:p>
                  </a:txBody>
                  <a:tcPr anchor="b"/>
                </a:tc>
                <a:tc>
                  <a:txBody>
                    <a:bodyPr/>
                    <a:lstStyle/>
                    <a:p>
                      <a:pPr algn="r"/>
                      <a:r>
                        <a:rPr lang="en-US" sz="1050" dirty="0">
                          <a:latin typeface="Montserrat" panose="00000500000000000000" pitchFamily="2" charset="0"/>
                        </a:rPr>
                        <a:t>$593,959</a:t>
                      </a:r>
                    </a:p>
                  </a:txBody>
                  <a:tcPr anchor="b"/>
                </a:tc>
                <a:tc>
                  <a:txBody>
                    <a:bodyPr/>
                    <a:lstStyle/>
                    <a:p>
                      <a:pPr algn="r"/>
                      <a:r>
                        <a:rPr lang="en-US" sz="1050" dirty="0">
                          <a:latin typeface="Montserrat" panose="00000500000000000000" pitchFamily="2" charset="0"/>
                        </a:rPr>
                        <a:t>15%</a:t>
                      </a:r>
                    </a:p>
                  </a:txBody>
                  <a:tcPr anchor="b"/>
                </a:tc>
                <a:tc>
                  <a:txBody>
                    <a:bodyPr/>
                    <a:lstStyle/>
                    <a:p>
                      <a:pPr algn="r"/>
                      <a:r>
                        <a:rPr lang="en-US" sz="1050" dirty="0">
                          <a:latin typeface="Montserrat" panose="00000500000000000000" pitchFamily="2" charset="0"/>
                        </a:rPr>
                        <a:t>$618,643</a:t>
                      </a:r>
                    </a:p>
                  </a:txBody>
                  <a:tcPr anchor="b"/>
                </a:tc>
                <a:tc>
                  <a:txBody>
                    <a:bodyPr/>
                    <a:lstStyle/>
                    <a:p>
                      <a:pPr algn="r"/>
                      <a:r>
                        <a:rPr lang="en-US" sz="1050" dirty="0">
                          <a:latin typeface="Montserrat" panose="00000500000000000000" pitchFamily="2" charset="0"/>
                        </a:rPr>
                        <a:t>26%</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77611601"/>
                  </a:ext>
                </a:extLst>
              </a:tr>
              <a:tr h="274320">
                <a:tc>
                  <a:txBody>
                    <a:bodyPr/>
                    <a:lstStyle/>
                    <a:p>
                      <a:r>
                        <a:rPr lang="en-US" sz="1050" dirty="0">
                          <a:latin typeface="Montserrat" panose="00000500000000000000" pitchFamily="2" charset="0"/>
                        </a:rPr>
                        <a:t>Public Works</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$817,633</a:t>
                      </a:r>
                    </a:p>
                  </a:txBody>
                  <a:tcPr anchor="b"/>
                </a:tc>
                <a:tc>
                  <a:txBody>
                    <a:bodyPr/>
                    <a:lstStyle/>
                    <a:p>
                      <a:pPr algn="r"/>
                      <a:r>
                        <a:rPr lang="en-US" sz="1050" dirty="0">
                          <a:latin typeface="Montserrat" panose="00000500000000000000" pitchFamily="2" charset="0"/>
                        </a:rPr>
                        <a:t>27%</a:t>
                      </a:r>
                    </a:p>
                  </a:txBody>
                  <a:tcPr anchor="b">
                    <a:solidFill>
                      <a:srgbClr val="CBE0DE"/>
                    </a:solidFill>
                  </a:tcPr>
                </a:tc>
                <a:tc>
                  <a:txBody>
                    <a:bodyPr/>
                    <a:lstStyle/>
                    <a:p>
                      <a:pPr algn="r"/>
                      <a:r>
                        <a:rPr lang="en-US" sz="1050" dirty="0">
                          <a:latin typeface="Montserrat" panose="00000500000000000000" pitchFamily="2" charset="0"/>
                        </a:rPr>
                        <a:t>$849,268</a:t>
                      </a:r>
                    </a:p>
                  </a:txBody>
                  <a:tcPr anchor="b"/>
                </a:tc>
                <a:tc>
                  <a:txBody>
                    <a:bodyPr/>
                    <a:lstStyle/>
                    <a:p>
                      <a:pPr algn="r"/>
                      <a:r>
                        <a:rPr lang="en-US" sz="1050" dirty="0">
                          <a:latin typeface="Montserrat" panose="00000500000000000000" pitchFamily="2" charset="0"/>
                        </a:rPr>
                        <a:t>27%</a:t>
                      </a:r>
                    </a:p>
                  </a:txBody>
                  <a:tcPr anchor="b">
                    <a:solidFill>
                      <a:srgbClr val="CBE0DE"/>
                    </a:solidFill>
                  </a:tcPr>
                </a:tc>
                <a:tc>
                  <a:txBody>
                    <a:bodyPr/>
                    <a:lstStyle/>
                    <a:p>
                      <a:pPr algn="r"/>
                      <a:r>
                        <a:rPr lang="en-US" sz="1050" dirty="0">
                          <a:latin typeface="Montserrat" panose="00000500000000000000" pitchFamily="2" charset="0"/>
                        </a:rPr>
                        <a:t>$384,386</a:t>
                      </a:r>
                    </a:p>
                  </a:txBody>
                  <a:tcPr anchor="b"/>
                </a:tc>
                <a:tc>
                  <a:txBody>
                    <a:bodyPr/>
                    <a:lstStyle/>
                    <a:p>
                      <a:pPr algn="r"/>
                      <a:r>
                        <a:rPr lang="en-US" sz="1050" dirty="0">
                          <a:latin typeface="Montserrat" panose="00000500000000000000" pitchFamily="2" charset="0"/>
                        </a:rPr>
                        <a:t>10%</a:t>
                      </a:r>
                    </a:p>
                  </a:txBody>
                  <a:tcPr anchor="b"/>
                </a:tc>
                <a:tc>
                  <a:txBody>
                    <a:bodyPr/>
                    <a:lstStyle/>
                    <a:p>
                      <a:pPr algn="r"/>
                      <a:r>
                        <a:rPr lang="en-US" sz="1050" dirty="0">
                          <a:latin typeface="Montserrat" panose="00000500000000000000" pitchFamily="2" charset="0"/>
                        </a:rPr>
                        <a:t>$351,294</a:t>
                      </a:r>
                    </a:p>
                  </a:txBody>
                  <a:tcPr anchor="b"/>
                </a:tc>
                <a:tc>
                  <a:txBody>
                    <a:bodyPr/>
                    <a:lstStyle/>
                    <a:p>
                      <a:pPr algn="r"/>
                      <a:r>
                        <a:rPr lang="en-US" sz="1050" dirty="0">
                          <a:latin typeface="Montserrat" panose="00000500000000000000" pitchFamily="2" charset="0"/>
                        </a:rPr>
                        <a:t>9%</a:t>
                      </a:r>
                    </a:p>
                  </a:txBody>
                  <a:tcPr anchor="b"/>
                </a:tc>
                <a:tc>
                  <a:txBody>
                    <a:bodyPr/>
                    <a:lstStyle/>
                    <a:p>
                      <a:pPr algn="r"/>
                      <a:r>
                        <a:rPr lang="en-US" sz="1050" dirty="0">
                          <a:latin typeface="Montserrat" panose="00000500000000000000" pitchFamily="2" charset="0"/>
                        </a:rPr>
                        <a:t>$212,868</a:t>
                      </a:r>
                    </a:p>
                  </a:txBody>
                  <a:tcPr anchor="b"/>
                </a:tc>
                <a:tc>
                  <a:txBody>
                    <a:bodyPr/>
                    <a:lstStyle/>
                    <a:p>
                      <a:pPr algn="r"/>
                      <a:r>
                        <a:rPr lang="en-US" sz="1050" dirty="0">
                          <a:latin typeface="Montserrat" panose="00000500000000000000" pitchFamily="2" charset="0"/>
                        </a:rPr>
                        <a:t>9%</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52861645"/>
                  </a:ext>
                </a:extLst>
              </a:tr>
              <a:tr h="274320">
                <a:tc>
                  <a:txBody>
                    <a:bodyPr/>
                    <a:lstStyle/>
                    <a:p>
                      <a:r>
                        <a:rPr lang="en-US" sz="1050" dirty="0">
                          <a:latin typeface="Montserrat" panose="00000500000000000000" pitchFamily="2" charset="0"/>
                        </a:rPr>
                        <a:t>Conservation &amp; Development</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$188,999</a:t>
                      </a:r>
                    </a:p>
                  </a:txBody>
                  <a:tcPr anchor="b"/>
                </a:tc>
                <a:tc>
                  <a:txBody>
                    <a:bodyPr/>
                    <a:lstStyle/>
                    <a:p>
                      <a:pPr algn="r"/>
                      <a:r>
                        <a:rPr lang="en-US" sz="1050" dirty="0">
                          <a:latin typeface="Montserrat" panose="00000500000000000000" pitchFamily="2" charset="0"/>
                        </a:rPr>
                        <a:t>6%</a:t>
                      </a:r>
                    </a:p>
                  </a:txBody>
                  <a:tcPr anchor="b"/>
                </a:tc>
                <a:tc>
                  <a:txBody>
                    <a:bodyPr/>
                    <a:lstStyle/>
                    <a:p>
                      <a:pPr algn="r"/>
                      <a:r>
                        <a:rPr lang="en-US" sz="1050" dirty="0">
                          <a:latin typeface="Montserrat" panose="00000500000000000000" pitchFamily="2" charset="0"/>
                        </a:rPr>
                        <a:t>$226,727</a:t>
                      </a:r>
                    </a:p>
                  </a:txBody>
                  <a:tcPr anchor="b"/>
                </a:tc>
                <a:tc>
                  <a:txBody>
                    <a:bodyPr/>
                    <a:lstStyle/>
                    <a:p>
                      <a:pPr algn="r"/>
                      <a:r>
                        <a:rPr lang="en-US" sz="1050" dirty="0">
                          <a:latin typeface="Montserrat" panose="00000500000000000000" pitchFamily="2" charset="0"/>
                        </a:rPr>
                        <a:t>7%</a:t>
                      </a:r>
                    </a:p>
                  </a:txBody>
                  <a:tcPr anchor="b"/>
                </a:tc>
                <a:tc>
                  <a:txBody>
                    <a:bodyPr/>
                    <a:lstStyle/>
                    <a:p>
                      <a:pPr algn="r"/>
                      <a:r>
                        <a:rPr lang="en-US" sz="1050" dirty="0">
                          <a:latin typeface="Montserrat" panose="00000500000000000000" pitchFamily="2" charset="0"/>
                        </a:rPr>
                        <a:t>$202,583</a:t>
                      </a:r>
                    </a:p>
                  </a:txBody>
                  <a:tcPr anchor="b"/>
                </a:tc>
                <a:tc>
                  <a:txBody>
                    <a:bodyPr/>
                    <a:lstStyle/>
                    <a:p>
                      <a:pPr algn="r"/>
                      <a:r>
                        <a:rPr lang="en-US" sz="1050" dirty="0">
                          <a:latin typeface="Montserrat" panose="00000500000000000000" pitchFamily="2" charset="0"/>
                        </a:rPr>
                        <a:t>5%</a:t>
                      </a:r>
                    </a:p>
                  </a:txBody>
                  <a:tcPr anchor="b"/>
                </a:tc>
                <a:tc>
                  <a:txBody>
                    <a:bodyPr/>
                    <a:lstStyle/>
                    <a:p>
                      <a:pPr algn="r"/>
                      <a:r>
                        <a:rPr lang="en-US" sz="1050" dirty="0">
                          <a:latin typeface="Montserrat" panose="00000500000000000000" pitchFamily="2" charset="0"/>
                        </a:rPr>
                        <a:t>$214,856</a:t>
                      </a:r>
                    </a:p>
                  </a:txBody>
                  <a:tcPr anchor="b"/>
                </a:tc>
                <a:tc>
                  <a:txBody>
                    <a:bodyPr/>
                    <a:lstStyle/>
                    <a:p>
                      <a:pPr algn="r"/>
                      <a:r>
                        <a:rPr lang="en-US" sz="1050" dirty="0">
                          <a:latin typeface="Montserrat" panose="00000500000000000000" pitchFamily="2" charset="0"/>
                        </a:rPr>
                        <a:t>5%</a:t>
                      </a:r>
                    </a:p>
                  </a:txBody>
                  <a:tcPr anchor="b"/>
                </a:tc>
                <a:tc>
                  <a:txBody>
                    <a:bodyPr/>
                    <a:lstStyle/>
                    <a:p>
                      <a:pPr algn="r"/>
                      <a:r>
                        <a:rPr lang="en-US" sz="1050" dirty="0">
                          <a:latin typeface="Montserrat" panose="00000500000000000000" pitchFamily="2" charset="0"/>
                        </a:rPr>
                        <a:t>$255,061</a:t>
                      </a:r>
                    </a:p>
                  </a:txBody>
                  <a:tcPr anchor="b"/>
                </a:tc>
                <a:tc>
                  <a:txBody>
                    <a:bodyPr/>
                    <a:lstStyle/>
                    <a:p>
                      <a:pPr algn="r"/>
                      <a:r>
                        <a:rPr lang="en-US" sz="1050" dirty="0">
                          <a:latin typeface="Montserrat" panose="00000500000000000000" pitchFamily="2" charset="0"/>
                        </a:rPr>
                        <a:t>11%</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44247484"/>
                  </a:ext>
                </a:extLst>
              </a:tr>
              <a:tr h="274320">
                <a:tc>
                  <a:txBody>
                    <a:bodyPr/>
                    <a:lstStyle/>
                    <a:p>
                      <a:r>
                        <a:rPr lang="en-US" sz="1050" dirty="0">
                          <a:latin typeface="Montserrat" panose="00000500000000000000" pitchFamily="2" charset="0"/>
                        </a:rPr>
                        <a:t>Capital Outlay*</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$503,662</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17%</a:t>
                      </a:r>
                    </a:p>
                  </a:txBody>
                  <a:tcPr anchor="b">
                    <a:lnB w="12700" cap="flat" cmpd="sng" algn="ctr">
                      <a:noFill/>
                      <a:prstDash val="solid"/>
                      <a:round/>
                      <a:headEnd type="none" w="med" len="med"/>
                      <a:tailEnd type="none" w="med" len="med"/>
                    </a:lnB>
                    <a:solidFill>
                      <a:srgbClr val="CBE0DE"/>
                    </a:solidFill>
                  </a:tcPr>
                </a:tc>
                <a:tc>
                  <a:txBody>
                    <a:bodyPr/>
                    <a:lstStyle/>
                    <a:p>
                      <a:pPr algn="r"/>
                      <a:r>
                        <a:rPr lang="en-US" sz="1050" dirty="0">
                          <a:latin typeface="Montserrat" panose="00000500000000000000" pitchFamily="2" charset="0"/>
                        </a:rPr>
                        <a:t>$480,744</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15%</a:t>
                      </a:r>
                    </a:p>
                  </a:txBody>
                  <a:tcPr anchor="b">
                    <a:lnB w="12700" cap="flat" cmpd="sng" algn="ctr">
                      <a:noFill/>
                      <a:prstDash val="solid"/>
                      <a:round/>
                      <a:headEnd type="none" w="med" len="med"/>
                      <a:tailEnd type="none" w="med" len="med"/>
                    </a:lnB>
                    <a:solidFill>
                      <a:srgbClr val="CBE0DE"/>
                    </a:solidFill>
                  </a:tcPr>
                </a:tc>
                <a:tc>
                  <a:txBody>
                    <a:bodyPr/>
                    <a:lstStyle/>
                    <a:p>
                      <a:pPr algn="r"/>
                      <a:r>
                        <a:rPr lang="en-US" sz="1050" dirty="0">
                          <a:latin typeface="Montserrat" panose="00000500000000000000" pitchFamily="2" charset="0"/>
                        </a:rPr>
                        <a:t>$1,495,224</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39%</a:t>
                      </a:r>
                    </a:p>
                  </a:txBody>
                  <a:tcPr anchor="b">
                    <a:lnB w="12700" cap="flat" cmpd="sng" algn="ctr">
                      <a:noFill/>
                      <a:prstDash val="solid"/>
                      <a:round/>
                      <a:headEnd type="none" w="med" len="med"/>
                      <a:tailEnd type="none" w="med" len="med"/>
                    </a:lnB>
                  </a:tcPr>
                </a:tc>
                <a:tc>
                  <a:txBody>
                    <a:bodyPr/>
                    <a:lstStyle/>
                    <a:p>
                      <a:pPr algn="r"/>
                      <a:r>
                        <a:rPr lang="en-US" sz="1050" dirty="0">
                          <a:latin typeface="Montserrat" panose="00000500000000000000" pitchFamily="2" charset="0"/>
                        </a:rPr>
                        <a:t>$1,703,987</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43%</a:t>
                      </a:r>
                    </a:p>
                  </a:txBody>
                  <a:tcPr anchor="b">
                    <a:lnB w="12700" cap="flat" cmpd="sng" algn="ctr">
                      <a:noFill/>
                      <a:prstDash val="solid"/>
                      <a:round/>
                      <a:headEnd type="none" w="med" len="med"/>
                      <a:tailEnd type="none" w="med" len="med"/>
                    </a:lnB>
                  </a:tcPr>
                </a:tc>
                <a:tc>
                  <a:txBody>
                    <a:bodyPr/>
                    <a:lstStyle/>
                    <a:p>
                      <a:pPr algn="r"/>
                      <a:r>
                        <a:rPr lang="en-US" sz="1050" dirty="0">
                          <a:latin typeface="Montserrat" panose="00000500000000000000" pitchFamily="2" charset="0"/>
                        </a:rPr>
                        <a:t>$66,834</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3%</a:t>
                      </a:r>
                    </a:p>
                  </a:txBody>
                  <a:tcPr anchor="b">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3402392618"/>
                  </a:ext>
                </a:extLst>
              </a:tr>
              <a:tr h="274320">
                <a:tc>
                  <a:txBody>
                    <a:bodyPr/>
                    <a:lstStyle/>
                    <a:p>
                      <a:r>
                        <a:rPr lang="en-US" sz="1050" b="1" dirty="0">
                          <a:latin typeface="Montserrat" panose="00000500000000000000" pitchFamily="2" charset="0"/>
                        </a:rPr>
                        <a:t>TOTAL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$3,042,493</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$3,157,851</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$3,809,951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$3,998,543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$2,394,584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4859252"/>
                  </a:ext>
                </a:extLst>
              </a:tr>
            </a:tbl>
          </a:graphicData>
        </a:graphic>
      </p:graphicFrame>
      <p:sp>
        <p:nvSpPr>
          <p:cNvPr id="4" name="Title 1">
            <a:extLst>
              <a:ext uri="{FF2B5EF4-FFF2-40B4-BE49-F238E27FC236}">
                <a16:creationId xmlns:a16="http://schemas.microsoft.com/office/drawing/2014/main" id="{CA603FAB-2DE5-4AFE-9D64-E03997F02167}"/>
              </a:ext>
            </a:extLst>
          </p:cNvPr>
          <p:cNvSpPr txBox="1">
            <a:spLocks/>
          </p:cNvSpPr>
          <p:nvPr/>
        </p:nvSpPr>
        <p:spPr>
          <a:xfrm>
            <a:off x="191655" y="-76540"/>
            <a:ext cx="10515600" cy="9174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cap="all" baseline="0">
                <a:solidFill>
                  <a:srgbClr val="003A5D"/>
                </a:solidFill>
                <a:latin typeface="Montserrat" charset="0"/>
                <a:ea typeface="Montserrat" charset="0"/>
                <a:cs typeface="Montserrat" charset="0"/>
              </a:defRPr>
            </a:lvl1pPr>
          </a:lstStyle>
          <a:p>
            <a:r>
              <a:rPr lang="en-US" sz="1400" dirty="0">
                <a:solidFill>
                  <a:schemeClr val="bg1">
                    <a:lumMod val="95000"/>
                  </a:schemeClr>
                </a:solidFill>
              </a:rPr>
              <a:t>Village of long grove 2023 Financial Statement Highlights</a:t>
            </a:r>
          </a:p>
        </p:txBody>
      </p:sp>
      <p:sp>
        <p:nvSpPr>
          <p:cNvPr id="7" name="TextBox 6">
            <a:extLst>
              <a:ext uri="{FF2B5EF4-FFF2-40B4-BE49-F238E27FC236}">
                <a16:creationId xmlns:a16="http://schemas.microsoft.com/office/drawing/2014/main" id="{05778265-6D1B-4B98-857A-6D9D42F94CE3}"/>
              </a:ext>
            </a:extLst>
          </p:cNvPr>
          <p:cNvSpPr txBox="1"/>
          <p:nvPr/>
        </p:nvSpPr>
        <p:spPr>
          <a:xfrm>
            <a:off x="539769" y="951220"/>
            <a:ext cx="5852984" cy="307777"/>
          </a:xfrm>
          <a:prstGeom prst="rect">
            <a:avLst/>
          </a:prstGeom>
          <a:noFill/>
        </p:spPr>
        <p:txBody>
          <a:bodyPr wrap="square" rtlCol="0">
            <a:spAutoFit/>
          </a:bodyPr>
          <a:lstStyle/>
          <a:p>
            <a:r>
              <a:rPr lang="en-US" sz="1400" b="1" dirty="0">
                <a:latin typeface="Montserrat" panose="00000500000000000000" pitchFamily="2" charset="0"/>
              </a:rPr>
              <a:t>GENERAL FUND EXPENDITURES </a:t>
            </a:r>
          </a:p>
        </p:txBody>
      </p:sp>
      <p:graphicFrame>
        <p:nvGraphicFramePr>
          <p:cNvPr id="8" name="Table 5">
            <a:extLst>
              <a:ext uri="{FF2B5EF4-FFF2-40B4-BE49-F238E27FC236}">
                <a16:creationId xmlns:a16="http://schemas.microsoft.com/office/drawing/2014/main" id="{D2300329-128B-46AA-BD2F-04DD6E693AEF}"/>
              </a:ext>
            </a:extLst>
          </p:cNvPr>
          <p:cNvGraphicFramePr>
            <a:graphicFrameLocks/>
          </p:cNvGraphicFramePr>
          <p:nvPr>
            <p:extLst>
              <p:ext uri="{D42A27DB-BD31-4B8C-83A1-F6EECF244321}">
                <p14:modId xmlns:p14="http://schemas.microsoft.com/office/powerpoint/2010/main" val="2106336746"/>
              </p:ext>
            </p:extLst>
          </p:nvPr>
        </p:nvGraphicFramePr>
        <p:xfrm>
          <a:off x="539769" y="3742227"/>
          <a:ext cx="10972800" cy="201676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455876113"/>
                    </a:ext>
                  </a:extLst>
                </a:gridCol>
                <a:gridCol w="1005840">
                  <a:extLst>
                    <a:ext uri="{9D8B030D-6E8A-4147-A177-3AD203B41FA5}">
                      <a16:colId xmlns:a16="http://schemas.microsoft.com/office/drawing/2014/main" val="1037393938"/>
                    </a:ext>
                  </a:extLst>
                </a:gridCol>
                <a:gridCol w="731520">
                  <a:extLst>
                    <a:ext uri="{9D8B030D-6E8A-4147-A177-3AD203B41FA5}">
                      <a16:colId xmlns:a16="http://schemas.microsoft.com/office/drawing/2014/main" val="1904183279"/>
                    </a:ext>
                  </a:extLst>
                </a:gridCol>
                <a:gridCol w="1005840">
                  <a:extLst>
                    <a:ext uri="{9D8B030D-6E8A-4147-A177-3AD203B41FA5}">
                      <a16:colId xmlns:a16="http://schemas.microsoft.com/office/drawing/2014/main" val="475999507"/>
                    </a:ext>
                  </a:extLst>
                </a:gridCol>
                <a:gridCol w="731520">
                  <a:extLst>
                    <a:ext uri="{9D8B030D-6E8A-4147-A177-3AD203B41FA5}">
                      <a16:colId xmlns:a16="http://schemas.microsoft.com/office/drawing/2014/main" val="987939595"/>
                    </a:ext>
                  </a:extLst>
                </a:gridCol>
                <a:gridCol w="1005840">
                  <a:extLst>
                    <a:ext uri="{9D8B030D-6E8A-4147-A177-3AD203B41FA5}">
                      <a16:colId xmlns:a16="http://schemas.microsoft.com/office/drawing/2014/main" val="1941204141"/>
                    </a:ext>
                  </a:extLst>
                </a:gridCol>
                <a:gridCol w="731520">
                  <a:extLst>
                    <a:ext uri="{9D8B030D-6E8A-4147-A177-3AD203B41FA5}">
                      <a16:colId xmlns:a16="http://schemas.microsoft.com/office/drawing/2014/main" val="2600985707"/>
                    </a:ext>
                  </a:extLst>
                </a:gridCol>
                <a:gridCol w="1005840">
                  <a:extLst>
                    <a:ext uri="{9D8B030D-6E8A-4147-A177-3AD203B41FA5}">
                      <a16:colId xmlns:a16="http://schemas.microsoft.com/office/drawing/2014/main" val="1352383728"/>
                    </a:ext>
                  </a:extLst>
                </a:gridCol>
                <a:gridCol w="731520">
                  <a:extLst>
                    <a:ext uri="{9D8B030D-6E8A-4147-A177-3AD203B41FA5}">
                      <a16:colId xmlns:a16="http://schemas.microsoft.com/office/drawing/2014/main" val="3168847285"/>
                    </a:ext>
                  </a:extLst>
                </a:gridCol>
                <a:gridCol w="1005840">
                  <a:extLst>
                    <a:ext uri="{9D8B030D-6E8A-4147-A177-3AD203B41FA5}">
                      <a16:colId xmlns:a16="http://schemas.microsoft.com/office/drawing/2014/main" val="1311858305"/>
                    </a:ext>
                  </a:extLst>
                </a:gridCol>
                <a:gridCol w="731520">
                  <a:extLst>
                    <a:ext uri="{9D8B030D-6E8A-4147-A177-3AD203B41FA5}">
                      <a16:colId xmlns:a16="http://schemas.microsoft.com/office/drawing/2014/main" val="1096592836"/>
                    </a:ext>
                  </a:extLst>
                </a:gridCol>
              </a:tblGrid>
              <a:tr h="370840">
                <a:tc>
                  <a:txBody>
                    <a:bodyPr/>
                    <a:lstStyle/>
                    <a:p>
                      <a:r>
                        <a:rPr lang="en-US" sz="1200" dirty="0">
                          <a:latin typeface="Montserrat" panose="00000500000000000000" pitchFamily="2" charset="0"/>
                        </a:rPr>
                        <a:t>TOTAL EXPENDITURES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2019</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2020</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2021</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2022</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2023</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3A5D"/>
                    </a:solidFill>
                  </a:tcPr>
                </a:tc>
                <a:extLst>
                  <a:ext uri="{0D108BD9-81ED-4DB2-BD59-A6C34878D82A}">
                    <a16:rowId xmlns:a16="http://schemas.microsoft.com/office/drawing/2014/main" val="1475548999"/>
                  </a:ext>
                </a:extLst>
              </a:tr>
              <a:tr h="274320">
                <a:tc>
                  <a:txBody>
                    <a:bodyPr/>
                    <a:lstStyle/>
                    <a:p>
                      <a:r>
                        <a:rPr lang="en-US" sz="1050" dirty="0">
                          <a:latin typeface="Montserrat" panose="00000500000000000000" pitchFamily="2" charset="0"/>
                        </a:rPr>
                        <a:t>General Government</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$1,340,992</a:t>
                      </a:r>
                    </a:p>
                  </a:txBody>
                  <a:tcPr anchor="b"/>
                </a:tc>
                <a:tc>
                  <a:txBody>
                    <a:bodyPr/>
                    <a:lstStyle/>
                    <a:p>
                      <a:pPr algn="r"/>
                      <a:r>
                        <a:rPr lang="en-US" sz="1050" dirty="0">
                          <a:latin typeface="Montserrat" panose="00000500000000000000" pitchFamily="2" charset="0"/>
                        </a:rPr>
                        <a:t>54%</a:t>
                      </a:r>
                    </a:p>
                  </a:txBody>
                  <a:tcPr anchor="b"/>
                </a:tc>
                <a:tc>
                  <a:txBody>
                    <a:bodyPr/>
                    <a:lstStyle/>
                    <a:p>
                      <a:pPr algn="r"/>
                      <a:r>
                        <a:rPr lang="en-US" sz="1050" dirty="0">
                          <a:latin typeface="Montserrat" panose="00000500000000000000" pitchFamily="2" charset="0"/>
                        </a:rPr>
                        <a:t>$1,342,690</a:t>
                      </a:r>
                    </a:p>
                  </a:txBody>
                  <a:tcPr anchor="b"/>
                </a:tc>
                <a:tc>
                  <a:txBody>
                    <a:bodyPr/>
                    <a:lstStyle/>
                    <a:p>
                      <a:pPr algn="r"/>
                      <a:r>
                        <a:rPr lang="en-US" sz="1050" dirty="0">
                          <a:latin typeface="Montserrat" panose="00000500000000000000" pitchFamily="2" charset="0"/>
                        </a:rPr>
                        <a:t>47%</a:t>
                      </a:r>
                    </a:p>
                  </a:txBody>
                  <a:tcPr anchor="b"/>
                </a:tc>
                <a:tc>
                  <a:txBody>
                    <a:bodyPr/>
                    <a:lstStyle/>
                    <a:p>
                      <a:pPr algn="r"/>
                      <a:r>
                        <a:rPr lang="en-US" sz="1050" dirty="0">
                          <a:latin typeface="Montserrat" panose="00000500000000000000" pitchFamily="2" charset="0"/>
                        </a:rPr>
                        <a:t>$1,480,721</a:t>
                      </a:r>
                    </a:p>
                  </a:txBody>
                  <a:tcPr anchor="b"/>
                </a:tc>
                <a:tc>
                  <a:txBody>
                    <a:bodyPr/>
                    <a:lstStyle/>
                    <a:p>
                      <a:pPr algn="r"/>
                      <a:r>
                        <a:rPr lang="en-US" sz="1050" dirty="0">
                          <a:latin typeface="Montserrat" panose="00000500000000000000" pitchFamily="2" charset="0"/>
                        </a:rPr>
                        <a:t>47%</a:t>
                      </a:r>
                    </a:p>
                  </a:txBody>
                  <a:tcPr anchor="b"/>
                </a:tc>
                <a:tc>
                  <a:txBody>
                    <a:bodyPr/>
                    <a:lstStyle/>
                    <a:p>
                      <a:pPr algn="r"/>
                      <a:r>
                        <a:rPr lang="en-US" sz="1050" dirty="0">
                          <a:latin typeface="Montserrat" panose="00000500000000000000" pitchFamily="2" charset="0"/>
                        </a:rPr>
                        <a:t>$1,326,223</a:t>
                      </a:r>
                    </a:p>
                  </a:txBody>
                  <a:tcPr anchor="b"/>
                </a:tc>
                <a:tc>
                  <a:txBody>
                    <a:bodyPr/>
                    <a:lstStyle/>
                    <a:p>
                      <a:pPr algn="r"/>
                      <a:r>
                        <a:rPr lang="en-US" sz="1050" dirty="0">
                          <a:latin typeface="Montserrat" panose="00000500000000000000" pitchFamily="2" charset="0"/>
                        </a:rPr>
                        <a:t>48%</a:t>
                      </a:r>
                    </a:p>
                  </a:txBody>
                  <a:tcPr anchor="b"/>
                </a:tc>
                <a:tc>
                  <a:txBody>
                    <a:bodyPr/>
                    <a:lstStyle/>
                    <a:p>
                      <a:pPr algn="r"/>
                      <a:r>
                        <a:rPr lang="en-US" sz="1050" dirty="0">
                          <a:latin typeface="Montserrat" panose="00000500000000000000" pitchFamily="2" charset="0"/>
                        </a:rPr>
                        <a:t>$1,280,930</a:t>
                      </a:r>
                    </a:p>
                  </a:txBody>
                  <a:tcPr anchor="b"/>
                </a:tc>
                <a:tc>
                  <a:txBody>
                    <a:bodyPr/>
                    <a:lstStyle/>
                    <a:p>
                      <a:pPr algn="r"/>
                      <a:r>
                        <a:rPr lang="en-US" sz="1050" dirty="0">
                          <a:latin typeface="Montserrat" panose="00000500000000000000" pitchFamily="2" charset="0"/>
                        </a:rPr>
                        <a:t>46%</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6481133"/>
                  </a:ext>
                </a:extLst>
              </a:tr>
              <a:tr h="274320">
                <a:tc>
                  <a:txBody>
                    <a:bodyPr/>
                    <a:lstStyle/>
                    <a:p>
                      <a:r>
                        <a:rPr lang="en-US" sz="1050" dirty="0">
                          <a:latin typeface="Montserrat" panose="00000500000000000000" pitchFamily="2" charset="0"/>
                        </a:rPr>
                        <a:t>Public Safety</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$639,167</a:t>
                      </a:r>
                    </a:p>
                  </a:txBody>
                  <a:tcPr anchor="b"/>
                </a:tc>
                <a:tc>
                  <a:txBody>
                    <a:bodyPr/>
                    <a:lstStyle/>
                    <a:p>
                      <a:pPr algn="r"/>
                      <a:r>
                        <a:rPr lang="en-US" sz="1050" dirty="0">
                          <a:latin typeface="Montserrat" panose="00000500000000000000" pitchFamily="2" charset="0"/>
                        </a:rPr>
                        <a:t>26%</a:t>
                      </a:r>
                    </a:p>
                  </a:txBody>
                  <a:tcPr anchor="b"/>
                </a:tc>
                <a:tc>
                  <a:txBody>
                    <a:bodyPr/>
                    <a:lstStyle/>
                    <a:p>
                      <a:pPr algn="r"/>
                      <a:r>
                        <a:rPr lang="en-US" sz="1050" dirty="0">
                          <a:latin typeface="Montserrat" panose="00000500000000000000" pitchFamily="2" charset="0"/>
                        </a:rPr>
                        <a:t>$668,856</a:t>
                      </a:r>
                    </a:p>
                  </a:txBody>
                  <a:tcPr anchor="b"/>
                </a:tc>
                <a:tc>
                  <a:txBody>
                    <a:bodyPr/>
                    <a:lstStyle/>
                    <a:p>
                      <a:pPr algn="r"/>
                      <a:r>
                        <a:rPr lang="en-US" sz="1050" dirty="0">
                          <a:latin typeface="Montserrat" panose="00000500000000000000" pitchFamily="2" charset="0"/>
                        </a:rPr>
                        <a:t>23%</a:t>
                      </a:r>
                    </a:p>
                  </a:txBody>
                  <a:tcPr anchor="b"/>
                </a:tc>
                <a:tc>
                  <a:txBody>
                    <a:bodyPr/>
                    <a:lstStyle/>
                    <a:p>
                      <a:pPr algn="r"/>
                      <a:r>
                        <a:rPr lang="en-US" sz="1050" dirty="0">
                          <a:latin typeface="Montserrat" panose="00000500000000000000" pitchFamily="2" charset="0"/>
                        </a:rPr>
                        <a:t>$682,445</a:t>
                      </a:r>
                    </a:p>
                  </a:txBody>
                  <a:tcPr anchor="b"/>
                </a:tc>
                <a:tc>
                  <a:txBody>
                    <a:bodyPr/>
                    <a:lstStyle/>
                    <a:p>
                      <a:pPr algn="r"/>
                      <a:r>
                        <a:rPr lang="en-US" sz="1050" dirty="0">
                          <a:latin typeface="Montserrat" panose="00000500000000000000" pitchFamily="2" charset="0"/>
                        </a:rPr>
                        <a:t>22%</a:t>
                      </a:r>
                    </a:p>
                  </a:txBody>
                  <a:tcPr anchor="b"/>
                </a:tc>
                <a:tc>
                  <a:txBody>
                    <a:bodyPr/>
                    <a:lstStyle/>
                    <a:p>
                      <a:pPr algn="r"/>
                      <a:r>
                        <a:rPr lang="en-US" sz="1050" dirty="0">
                          <a:latin typeface="Montserrat" panose="00000500000000000000" pitchFamily="2" charset="0"/>
                        </a:rPr>
                        <a:t>$698,664</a:t>
                      </a:r>
                    </a:p>
                  </a:txBody>
                  <a:tcPr anchor="b"/>
                </a:tc>
                <a:tc>
                  <a:txBody>
                    <a:bodyPr/>
                    <a:lstStyle/>
                    <a:p>
                      <a:pPr algn="r"/>
                      <a:r>
                        <a:rPr lang="en-US" sz="1050" dirty="0">
                          <a:latin typeface="Montserrat" panose="00000500000000000000" pitchFamily="2" charset="0"/>
                        </a:rPr>
                        <a:t>25%</a:t>
                      </a:r>
                    </a:p>
                  </a:txBody>
                  <a:tcPr anchor="b"/>
                </a:tc>
                <a:tc>
                  <a:txBody>
                    <a:bodyPr/>
                    <a:lstStyle/>
                    <a:p>
                      <a:pPr algn="r"/>
                      <a:r>
                        <a:rPr lang="en-US" sz="1050" dirty="0">
                          <a:latin typeface="Montserrat" panose="00000500000000000000" pitchFamily="2" charset="0"/>
                        </a:rPr>
                        <a:t>$709,345</a:t>
                      </a:r>
                    </a:p>
                  </a:txBody>
                  <a:tcPr anchor="b"/>
                </a:tc>
                <a:tc>
                  <a:txBody>
                    <a:bodyPr/>
                    <a:lstStyle/>
                    <a:p>
                      <a:pPr algn="r"/>
                      <a:r>
                        <a:rPr lang="en-US" sz="1050" dirty="0">
                          <a:latin typeface="Montserrat" panose="00000500000000000000" pitchFamily="2" charset="0"/>
                        </a:rPr>
                        <a:t>26%</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77611601"/>
                  </a:ext>
                </a:extLst>
              </a:tr>
              <a:tr h="274320">
                <a:tc>
                  <a:txBody>
                    <a:bodyPr/>
                    <a:lstStyle/>
                    <a:p>
                      <a:r>
                        <a:rPr lang="en-US" sz="1050" dirty="0">
                          <a:latin typeface="Montserrat" panose="00000500000000000000" pitchFamily="2" charset="0"/>
                        </a:rPr>
                        <a:t>Public Works</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$244,204</a:t>
                      </a:r>
                    </a:p>
                  </a:txBody>
                  <a:tcPr anchor="b"/>
                </a:tc>
                <a:tc>
                  <a:txBody>
                    <a:bodyPr/>
                    <a:lstStyle/>
                    <a:p>
                      <a:pPr algn="r"/>
                      <a:r>
                        <a:rPr lang="en-US" sz="1050" dirty="0">
                          <a:latin typeface="Montserrat" panose="00000500000000000000" pitchFamily="2" charset="0"/>
                        </a:rPr>
                        <a:t>10%</a:t>
                      </a:r>
                    </a:p>
                  </a:txBody>
                  <a:tcPr anchor="b"/>
                </a:tc>
                <a:tc>
                  <a:txBody>
                    <a:bodyPr/>
                    <a:lstStyle/>
                    <a:p>
                      <a:pPr algn="r"/>
                      <a:r>
                        <a:rPr lang="en-US" sz="1050" dirty="0">
                          <a:latin typeface="Montserrat" panose="00000500000000000000" pitchFamily="2" charset="0"/>
                        </a:rPr>
                        <a:t>$610,961</a:t>
                      </a:r>
                    </a:p>
                  </a:txBody>
                  <a:tcPr anchor="b"/>
                </a:tc>
                <a:tc>
                  <a:txBody>
                    <a:bodyPr/>
                    <a:lstStyle/>
                    <a:p>
                      <a:pPr algn="r"/>
                      <a:r>
                        <a:rPr lang="en-US" sz="1050" dirty="0">
                          <a:latin typeface="Montserrat" panose="00000500000000000000" pitchFamily="2" charset="0"/>
                        </a:rPr>
                        <a:t>22%</a:t>
                      </a:r>
                    </a:p>
                  </a:txBody>
                  <a:tcPr anchor="b"/>
                </a:tc>
                <a:tc>
                  <a:txBody>
                    <a:bodyPr/>
                    <a:lstStyle/>
                    <a:p>
                      <a:pPr algn="r"/>
                      <a:r>
                        <a:rPr lang="en-US" sz="1050" dirty="0">
                          <a:latin typeface="Montserrat" panose="00000500000000000000" pitchFamily="2" charset="0"/>
                        </a:rPr>
                        <a:t>$807,597</a:t>
                      </a:r>
                    </a:p>
                  </a:txBody>
                  <a:tcPr anchor="b"/>
                </a:tc>
                <a:tc>
                  <a:txBody>
                    <a:bodyPr/>
                    <a:lstStyle/>
                    <a:p>
                      <a:pPr algn="r"/>
                      <a:r>
                        <a:rPr lang="en-US" sz="1050" dirty="0">
                          <a:latin typeface="Montserrat" panose="00000500000000000000" pitchFamily="2" charset="0"/>
                        </a:rPr>
                        <a:t>26%</a:t>
                      </a:r>
                    </a:p>
                  </a:txBody>
                  <a:tcPr anchor="b"/>
                </a:tc>
                <a:tc>
                  <a:txBody>
                    <a:bodyPr/>
                    <a:lstStyle/>
                    <a:p>
                      <a:pPr algn="r"/>
                      <a:r>
                        <a:rPr lang="en-US" sz="1050" dirty="0">
                          <a:latin typeface="Montserrat" panose="00000500000000000000" pitchFamily="2" charset="0"/>
                        </a:rPr>
                        <a:t>$573,820</a:t>
                      </a:r>
                    </a:p>
                  </a:txBody>
                  <a:tcPr anchor="b"/>
                </a:tc>
                <a:tc>
                  <a:txBody>
                    <a:bodyPr/>
                    <a:lstStyle/>
                    <a:p>
                      <a:pPr algn="r"/>
                      <a:r>
                        <a:rPr lang="en-US" sz="1050" dirty="0">
                          <a:latin typeface="Montserrat" panose="00000500000000000000" pitchFamily="2" charset="0"/>
                        </a:rPr>
                        <a:t>21%</a:t>
                      </a:r>
                    </a:p>
                  </a:txBody>
                  <a:tcPr anchor="b"/>
                </a:tc>
                <a:tc>
                  <a:txBody>
                    <a:bodyPr/>
                    <a:lstStyle/>
                    <a:p>
                      <a:pPr algn="r"/>
                      <a:r>
                        <a:rPr lang="en-US" sz="1050" dirty="0">
                          <a:latin typeface="Montserrat" panose="00000500000000000000" pitchFamily="2" charset="0"/>
                        </a:rPr>
                        <a:t>$595,159</a:t>
                      </a:r>
                    </a:p>
                  </a:txBody>
                  <a:tcPr anchor="b"/>
                </a:tc>
                <a:tc>
                  <a:txBody>
                    <a:bodyPr/>
                    <a:lstStyle/>
                    <a:p>
                      <a:pPr algn="r"/>
                      <a:r>
                        <a:rPr lang="en-US" sz="1050" dirty="0">
                          <a:latin typeface="Montserrat" panose="00000500000000000000" pitchFamily="2" charset="0"/>
                        </a:rPr>
                        <a:t>21%</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52861645"/>
                  </a:ext>
                </a:extLst>
              </a:tr>
              <a:tr h="274320">
                <a:tc>
                  <a:txBody>
                    <a:bodyPr/>
                    <a:lstStyle/>
                    <a:p>
                      <a:r>
                        <a:rPr lang="en-US" sz="1050" dirty="0">
                          <a:latin typeface="Montserrat" panose="00000500000000000000" pitchFamily="2" charset="0"/>
                        </a:rPr>
                        <a:t>Conservation &amp; Development</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$264,723</a:t>
                      </a:r>
                    </a:p>
                  </a:txBody>
                  <a:tcPr anchor="b"/>
                </a:tc>
                <a:tc>
                  <a:txBody>
                    <a:bodyPr/>
                    <a:lstStyle/>
                    <a:p>
                      <a:pPr algn="r"/>
                      <a:r>
                        <a:rPr lang="en-US" sz="1050" dirty="0">
                          <a:latin typeface="Montserrat" panose="00000500000000000000" pitchFamily="2" charset="0"/>
                        </a:rPr>
                        <a:t>10%</a:t>
                      </a:r>
                    </a:p>
                  </a:txBody>
                  <a:tcPr anchor="b"/>
                </a:tc>
                <a:tc>
                  <a:txBody>
                    <a:bodyPr/>
                    <a:lstStyle/>
                    <a:p>
                      <a:pPr algn="r"/>
                      <a:r>
                        <a:rPr lang="en-US" sz="1050" dirty="0">
                          <a:latin typeface="Montserrat" panose="00000500000000000000" pitchFamily="2" charset="0"/>
                        </a:rPr>
                        <a:t>$239,693</a:t>
                      </a:r>
                    </a:p>
                  </a:txBody>
                  <a:tcPr anchor="b"/>
                </a:tc>
                <a:tc>
                  <a:txBody>
                    <a:bodyPr/>
                    <a:lstStyle/>
                    <a:p>
                      <a:pPr algn="r"/>
                      <a:r>
                        <a:rPr lang="en-US" sz="1050" dirty="0">
                          <a:latin typeface="Montserrat" panose="00000500000000000000" pitchFamily="2" charset="0"/>
                        </a:rPr>
                        <a:t>8%</a:t>
                      </a:r>
                    </a:p>
                  </a:txBody>
                  <a:tcPr anchor="b"/>
                </a:tc>
                <a:tc>
                  <a:txBody>
                    <a:bodyPr/>
                    <a:lstStyle/>
                    <a:p>
                      <a:pPr algn="r"/>
                      <a:r>
                        <a:rPr lang="en-US" sz="1050" dirty="0">
                          <a:latin typeface="Montserrat" panose="00000500000000000000" pitchFamily="2" charset="0"/>
                        </a:rPr>
                        <a:t>$169,159</a:t>
                      </a:r>
                    </a:p>
                  </a:txBody>
                  <a:tcPr anchor="b"/>
                </a:tc>
                <a:tc>
                  <a:txBody>
                    <a:bodyPr/>
                    <a:lstStyle/>
                    <a:p>
                      <a:pPr algn="r"/>
                      <a:r>
                        <a:rPr lang="en-US" sz="1050" dirty="0">
                          <a:latin typeface="Montserrat" panose="00000500000000000000" pitchFamily="2" charset="0"/>
                        </a:rPr>
                        <a:t>5%</a:t>
                      </a:r>
                    </a:p>
                  </a:txBody>
                  <a:tcPr anchor="b"/>
                </a:tc>
                <a:tc>
                  <a:txBody>
                    <a:bodyPr/>
                    <a:lstStyle/>
                    <a:p>
                      <a:pPr algn="r"/>
                      <a:r>
                        <a:rPr lang="en-US" sz="1050" dirty="0">
                          <a:latin typeface="Montserrat" panose="00000500000000000000" pitchFamily="2" charset="0"/>
                        </a:rPr>
                        <a:t>$179,999</a:t>
                      </a:r>
                    </a:p>
                  </a:txBody>
                  <a:tcPr anchor="b"/>
                </a:tc>
                <a:tc>
                  <a:txBody>
                    <a:bodyPr/>
                    <a:lstStyle/>
                    <a:p>
                      <a:pPr algn="r"/>
                      <a:r>
                        <a:rPr lang="en-US" sz="1050" dirty="0">
                          <a:latin typeface="Montserrat" panose="00000500000000000000" pitchFamily="2" charset="0"/>
                        </a:rPr>
                        <a:t>6%</a:t>
                      </a:r>
                    </a:p>
                  </a:txBody>
                  <a:tcPr anchor="b"/>
                </a:tc>
                <a:tc>
                  <a:txBody>
                    <a:bodyPr/>
                    <a:lstStyle/>
                    <a:p>
                      <a:pPr algn="r"/>
                      <a:r>
                        <a:rPr lang="en-US" sz="1050" dirty="0">
                          <a:latin typeface="Montserrat" panose="00000500000000000000" pitchFamily="2" charset="0"/>
                        </a:rPr>
                        <a:t>$184,835</a:t>
                      </a:r>
                    </a:p>
                  </a:txBody>
                  <a:tcPr anchor="b"/>
                </a:tc>
                <a:tc>
                  <a:txBody>
                    <a:bodyPr/>
                    <a:lstStyle/>
                    <a:p>
                      <a:pPr algn="r"/>
                      <a:r>
                        <a:rPr lang="en-US" sz="1050" dirty="0">
                          <a:latin typeface="Montserrat" panose="00000500000000000000" pitchFamily="2" charset="0"/>
                        </a:rPr>
                        <a:t>7%</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44247484"/>
                  </a:ext>
                </a:extLst>
              </a:tr>
              <a:tr h="274320">
                <a:tc>
                  <a:txBody>
                    <a:bodyPr/>
                    <a:lstStyle/>
                    <a:p>
                      <a:r>
                        <a:rPr lang="en-US" sz="1050" dirty="0">
                          <a:latin typeface="Montserrat" panose="00000500000000000000" pitchFamily="2" charset="0"/>
                        </a:rPr>
                        <a:t>Capital Outlay*</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0%</a:t>
                      </a:r>
                    </a:p>
                  </a:txBody>
                  <a:tcPr anchor="b">
                    <a:lnB w="12700" cap="flat" cmpd="sng" algn="ctr">
                      <a:noFill/>
                      <a:prstDash val="solid"/>
                      <a:round/>
                      <a:headEnd type="none" w="med" len="med"/>
                      <a:tailEnd type="none" w="med" len="med"/>
                    </a:lnB>
                  </a:tcPr>
                </a:tc>
                <a:tc>
                  <a:txBody>
                    <a:bodyPr/>
                    <a:lstStyle/>
                    <a:p>
                      <a:pPr algn="r"/>
                      <a:r>
                        <a:rPr lang="en-US" sz="1050" dirty="0">
                          <a:latin typeface="Montserrat" panose="00000500000000000000" pitchFamily="2" charset="0"/>
                        </a:rPr>
                        <a:t>-</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0%</a:t>
                      </a:r>
                    </a:p>
                  </a:txBody>
                  <a:tcPr anchor="b">
                    <a:lnB w="12700" cap="flat" cmpd="sng" algn="ctr">
                      <a:noFill/>
                      <a:prstDash val="solid"/>
                      <a:round/>
                      <a:headEnd type="none" w="med" len="med"/>
                      <a:tailEnd type="none" w="med" len="med"/>
                    </a:lnB>
                  </a:tcPr>
                </a:tc>
                <a:tc>
                  <a:txBody>
                    <a:bodyPr/>
                    <a:lstStyle/>
                    <a:p>
                      <a:pPr algn="r"/>
                      <a:r>
                        <a:rPr lang="en-US" sz="1050" dirty="0">
                          <a:latin typeface="Montserrat" panose="00000500000000000000" pitchFamily="2" charset="0"/>
                        </a:rPr>
                        <a:t>-</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0%</a:t>
                      </a:r>
                    </a:p>
                  </a:txBody>
                  <a:tcPr anchor="b">
                    <a:lnB w="12700" cap="flat" cmpd="sng" algn="ctr">
                      <a:noFill/>
                      <a:prstDash val="solid"/>
                      <a:round/>
                      <a:headEnd type="none" w="med" len="med"/>
                      <a:tailEnd type="none" w="med" len="med"/>
                    </a:lnB>
                  </a:tcPr>
                </a:tc>
                <a:tc>
                  <a:txBody>
                    <a:bodyPr/>
                    <a:lstStyle/>
                    <a:p>
                      <a:pPr algn="r"/>
                      <a:r>
                        <a:rPr lang="en-US" sz="1050" dirty="0">
                          <a:latin typeface="Montserrat" panose="00000500000000000000" pitchFamily="2" charset="0"/>
                        </a:rPr>
                        <a:t>-</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0%</a:t>
                      </a:r>
                    </a:p>
                  </a:txBody>
                  <a:tcPr anchor="b">
                    <a:lnB w="12700" cap="flat" cmpd="sng" algn="ctr">
                      <a:noFill/>
                      <a:prstDash val="solid"/>
                      <a:round/>
                      <a:headEnd type="none" w="med" len="med"/>
                      <a:tailEnd type="none" w="med" len="med"/>
                    </a:lnB>
                  </a:tcPr>
                </a:tc>
                <a:tc>
                  <a:txBody>
                    <a:bodyPr/>
                    <a:lstStyle/>
                    <a:p>
                      <a:pPr algn="r"/>
                      <a:r>
                        <a:rPr lang="en-US" sz="1050" dirty="0">
                          <a:latin typeface="Montserrat" panose="00000500000000000000" pitchFamily="2" charset="0"/>
                        </a:rPr>
                        <a:t>-</a:t>
                      </a:r>
                    </a:p>
                  </a:txBody>
                  <a:tcPr anchor="b">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0%</a:t>
                      </a:r>
                    </a:p>
                  </a:txBody>
                  <a:tcPr anchor="b">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3402392618"/>
                  </a:ext>
                </a:extLst>
              </a:tr>
              <a:tr h="274320">
                <a:tc>
                  <a:txBody>
                    <a:bodyPr/>
                    <a:lstStyle/>
                    <a:p>
                      <a:r>
                        <a:rPr lang="en-US" sz="1050" b="1" dirty="0">
                          <a:latin typeface="Montserrat" panose="00000500000000000000" pitchFamily="2" charset="0"/>
                        </a:rPr>
                        <a:t>TOTAL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$2,489,086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$2,862,200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$3,139,922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$2,778,706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$2,770,269</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4859252"/>
                  </a:ext>
                </a:extLst>
              </a:tr>
            </a:tbl>
          </a:graphicData>
        </a:graphic>
      </p:graphicFrame>
      <p:sp>
        <p:nvSpPr>
          <p:cNvPr id="2" name="TextBox 1">
            <a:extLst>
              <a:ext uri="{FF2B5EF4-FFF2-40B4-BE49-F238E27FC236}">
                <a16:creationId xmlns:a16="http://schemas.microsoft.com/office/drawing/2014/main" id="{800C8E14-06B5-4A97-B0AF-272C0CF9522F}"/>
              </a:ext>
            </a:extLst>
          </p:cNvPr>
          <p:cNvSpPr txBox="1"/>
          <p:nvPr/>
        </p:nvSpPr>
        <p:spPr>
          <a:xfrm>
            <a:off x="539769" y="5841839"/>
            <a:ext cx="10972800" cy="215444"/>
          </a:xfrm>
          <a:prstGeom prst="rect">
            <a:avLst/>
          </a:prstGeom>
          <a:noFill/>
        </p:spPr>
        <p:txBody>
          <a:bodyPr wrap="square" rtlCol="0">
            <a:spAutoFit/>
          </a:bodyPr>
          <a:lstStyle/>
          <a:p>
            <a:r>
              <a:rPr lang="en-US" sz="800" dirty="0">
                <a:latin typeface="Montserrat" panose="00000500000000000000" pitchFamily="2" charset="0"/>
              </a:rPr>
              <a:t>2017 capital outlay includes street and storm water improvement costs. Majority of the capital outlay is reflected in the Capital Improvement Fund, not the General Fund. </a:t>
            </a:r>
          </a:p>
        </p:txBody>
      </p:sp>
    </p:spTree>
    <p:extLst>
      <p:ext uri="{BB962C8B-B14F-4D97-AF65-F5344CB8AC3E}">
        <p14:creationId xmlns:p14="http://schemas.microsoft.com/office/powerpoint/2010/main" val="1062681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0A070E7A-531B-4CA0-AAEB-954483419264}"/>
              </a:ext>
            </a:extLst>
          </p:cNvPr>
          <p:cNvGraphicFramePr>
            <a:graphicFrameLocks noGrp="1"/>
          </p:cNvGraphicFramePr>
          <p:nvPr>
            <p:ph sz="half" idx="2"/>
            <p:extLst>
              <p:ext uri="{D42A27DB-BD31-4B8C-83A1-F6EECF244321}">
                <p14:modId xmlns:p14="http://schemas.microsoft.com/office/powerpoint/2010/main" val="2726675531"/>
              </p:ext>
            </p:extLst>
          </p:nvPr>
        </p:nvGraphicFramePr>
        <p:xfrm>
          <a:off x="554038" y="1442244"/>
          <a:ext cx="6199187" cy="47053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ontent Placeholder 11">
            <a:extLst>
              <a:ext uri="{FF2B5EF4-FFF2-40B4-BE49-F238E27FC236}">
                <a16:creationId xmlns:a16="http://schemas.microsoft.com/office/drawing/2014/main" id="{CA142637-EBAD-4833-B217-5EA7A2F07CBD}"/>
              </a:ext>
            </a:extLst>
          </p:cNvPr>
          <p:cNvGraphicFramePr>
            <a:graphicFrameLocks noGrp="1"/>
          </p:cNvGraphicFramePr>
          <p:nvPr>
            <p:ph sz="quarter" idx="4"/>
            <p:extLst>
              <p:ext uri="{D42A27DB-BD31-4B8C-83A1-F6EECF244321}">
                <p14:modId xmlns:p14="http://schemas.microsoft.com/office/powerpoint/2010/main" val="1294063006"/>
              </p:ext>
            </p:extLst>
          </p:nvPr>
        </p:nvGraphicFramePr>
        <p:xfrm>
          <a:off x="6753225" y="1323974"/>
          <a:ext cx="4981575" cy="4785519"/>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DF57E5A7-7280-4E8A-A052-80E689E5BBF1}"/>
              </a:ext>
            </a:extLst>
          </p:cNvPr>
          <p:cNvSpPr txBox="1">
            <a:spLocks/>
          </p:cNvSpPr>
          <p:nvPr/>
        </p:nvSpPr>
        <p:spPr>
          <a:xfrm>
            <a:off x="191655" y="-76540"/>
            <a:ext cx="10515600" cy="9174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cap="all" baseline="0">
                <a:solidFill>
                  <a:srgbClr val="003A5D"/>
                </a:solidFill>
                <a:latin typeface="Montserrat" charset="0"/>
                <a:ea typeface="Montserrat" charset="0"/>
                <a:cs typeface="Montserrat" charset="0"/>
              </a:defRPr>
            </a:lvl1pPr>
          </a:lstStyle>
          <a:p>
            <a:r>
              <a:rPr lang="en-US" sz="1400" dirty="0">
                <a:solidFill>
                  <a:schemeClr val="bg1">
                    <a:lumMod val="95000"/>
                  </a:schemeClr>
                </a:solidFill>
              </a:rPr>
              <a:t>Village of long grove 2023 Financial Statement Highlights</a:t>
            </a:r>
          </a:p>
        </p:txBody>
      </p:sp>
    </p:spTree>
    <p:extLst>
      <p:ext uri="{BB962C8B-B14F-4D97-AF65-F5344CB8AC3E}">
        <p14:creationId xmlns:p14="http://schemas.microsoft.com/office/powerpoint/2010/main" val="219850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F00F963-F231-46C6-A850-7C136BCB86F9}"/>
              </a:ext>
            </a:extLst>
          </p:cNvPr>
          <p:cNvGraphicFramePr>
            <a:graphicFrameLocks noGrp="1"/>
          </p:cNvGraphicFramePr>
          <p:nvPr>
            <p:ph idx="1"/>
            <p:extLst>
              <p:ext uri="{D42A27DB-BD31-4B8C-83A1-F6EECF244321}">
                <p14:modId xmlns:p14="http://schemas.microsoft.com/office/powerpoint/2010/main" val="1110294298"/>
              </p:ext>
            </p:extLst>
          </p:nvPr>
        </p:nvGraphicFramePr>
        <p:xfrm>
          <a:off x="539769" y="1275080"/>
          <a:ext cx="10972800" cy="24841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455876113"/>
                    </a:ext>
                  </a:extLst>
                </a:gridCol>
                <a:gridCol w="1005840">
                  <a:extLst>
                    <a:ext uri="{9D8B030D-6E8A-4147-A177-3AD203B41FA5}">
                      <a16:colId xmlns:a16="http://schemas.microsoft.com/office/drawing/2014/main" val="1037393938"/>
                    </a:ext>
                  </a:extLst>
                </a:gridCol>
                <a:gridCol w="731520">
                  <a:extLst>
                    <a:ext uri="{9D8B030D-6E8A-4147-A177-3AD203B41FA5}">
                      <a16:colId xmlns:a16="http://schemas.microsoft.com/office/drawing/2014/main" val="1904183279"/>
                    </a:ext>
                  </a:extLst>
                </a:gridCol>
                <a:gridCol w="1005840">
                  <a:extLst>
                    <a:ext uri="{9D8B030D-6E8A-4147-A177-3AD203B41FA5}">
                      <a16:colId xmlns:a16="http://schemas.microsoft.com/office/drawing/2014/main" val="475999507"/>
                    </a:ext>
                  </a:extLst>
                </a:gridCol>
                <a:gridCol w="731520">
                  <a:extLst>
                    <a:ext uri="{9D8B030D-6E8A-4147-A177-3AD203B41FA5}">
                      <a16:colId xmlns:a16="http://schemas.microsoft.com/office/drawing/2014/main" val="987939595"/>
                    </a:ext>
                  </a:extLst>
                </a:gridCol>
                <a:gridCol w="1005840">
                  <a:extLst>
                    <a:ext uri="{9D8B030D-6E8A-4147-A177-3AD203B41FA5}">
                      <a16:colId xmlns:a16="http://schemas.microsoft.com/office/drawing/2014/main" val="1941204141"/>
                    </a:ext>
                  </a:extLst>
                </a:gridCol>
                <a:gridCol w="731520">
                  <a:extLst>
                    <a:ext uri="{9D8B030D-6E8A-4147-A177-3AD203B41FA5}">
                      <a16:colId xmlns:a16="http://schemas.microsoft.com/office/drawing/2014/main" val="2600985707"/>
                    </a:ext>
                  </a:extLst>
                </a:gridCol>
                <a:gridCol w="1005840">
                  <a:extLst>
                    <a:ext uri="{9D8B030D-6E8A-4147-A177-3AD203B41FA5}">
                      <a16:colId xmlns:a16="http://schemas.microsoft.com/office/drawing/2014/main" val="1352383728"/>
                    </a:ext>
                  </a:extLst>
                </a:gridCol>
                <a:gridCol w="731520">
                  <a:extLst>
                    <a:ext uri="{9D8B030D-6E8A-4147-A177-3AD203B41FA5}">
                      <a16:colId xmlns:a16="http://schemas.microsoft.com/office/drawing/2014/main" val="3168847285"/>
                    </a:ext>
                  </a:extLst>
                </a:gridCol>
                <a:gridCol w="1005840">
                  <a:extLst>
                    <a:ext uri="{9D8B030D-6E8A-4147-A177-3AD203B41FA5}">
                      <a16:colId xmlns:a16="http://schemas.microsoft.com/office/drawing/2014/main" val="1311858305"/>
                    </a:ext>
                  </a:extLst>
                </a:gridCol>
                <a:gridCol w="731520">
                  <a:extLst>
                    <a:ext uri="{9D8B030D-6E8A-4147-A177-3AD203B41FA5}">
                      <a16:colId xmlns:a16="http://schemas.microsoft.com/office/drawing/2014/main" val="1096592836"/>
                    </a:ext>
                  </a:extLst>
                </a:gridCol>
              </a:tblGrid>
              <a:tr h="370840">
                <a:tc>
                  <a:txBody>
                    <a:bodyPr/>
                    <a:lstStyle/>
                    <a:p>
                      <a:r>
                        <a:rPr lang="en-US" sz="1200" dirty="0">
                          <a:latin typeface="Montserrat" panose="00000500000000000000" pitchFamily="2" charset="0"/>
                        </a:rPr>
                        <a:t>TOTAL TAX REVENUES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2019</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2020</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2021</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2022</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2023</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3A5D"/>
                    </a:solidFill>
                  </a:tcPr>
                </a:tc>
                <a:extLst>
                  <a:ext uri="{0D108BD9-81ED-4DB2-BD59-A6C34878D82A}">
                    <a16:rowId xmlns:a16="http://schemas.microsoft.com/office/drawing/2014/main" val="1475548999"/>
                  </a:ext>
                </a:extLst>
              </a:tr>
              <a:tr h="274320">
                <a:tc>
                  <a:txBody>
                    <a:bodyPr/>
                    <a:lstStyle/>
                    <a:p>
                      <a:r>
                        <a:rPr lang="en-US" sz="1050" dirty="0">
                          <a:latin typeface="Montserrat" panose="00000500000000000000" pitchFamily="2" charset="0"/>
                        </a:rPr>
                        <a:t>Sales Tax</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$1,082,126</a:t>
                      </a:r>
                    </a:p>
                  </a:txBody>
                  <a:tcPr anchor="b"/>
                </a:tc>
                <a:tc>
                  <a:txBody>
                    <a:bodyPr/>
                    <a:lstStyle/>
                    <a:p>
                      <a:pPr algn="r"/>
                      <a:r>
                        <a:rPr lang="en-US" sz="1050" dirty="0">
                          <a:latin typeface="Montserrat" panose="00000500000000000000" pitchFamily="2" charset="0"/>
                        </a:rPr>
                        <a:t>45%</a:t>
                      </a:r>
                    </a:p>
                  </a:txBody>
                  <a:tcPr anchor="b">
                    <a:solidFill>
                      <a:srgbClr val="CBE0DE"/>
                    </a:solidFill>
                  </a:tcPr>
                </a:tc>
                <a:tc>
                  <a:txBody>
                    <a:bodyPr/>
                    <a:lstStyle/>
                    <a:p>
                      <a:pPr algn="r"/>
                      <a:r>
                        <a:rPr lang="en-US" sz="1050" dirty="0">
                          <a:latin typeface="Montserrat" panose="00000500000000000000" pitchFamily="2" charset="0"/>
                        </a:rPr>
                        <a:t>$1,094,829</a:t>
                      </a:r>
                    </a:p>
                  </a:txBody>
                  <a:tcPr anchor="b"/>
                </a:tc>
                <a:tc>
                  <a:txBody>
                    <a:bodyPr/>
                    <a:lstStyle/>
                    <a:p>
                      <a:pPr algn="r"/>
                      <a:r>
                        <a:rPr lang="en-US" sz="1050" dirty="0">
                          <a:latin typeface="Montserrat" panose="00000500000000000000" pitchFamily="2" charset="0"/>
                        </a:rPr>
                        <a:t>46%</a:t>
                      </a:r>
                    </a:p>
                  </a:txBody>
                  <a:tcPr anchor="b">
                    <a:solidFill>
                      <a:srgbClr val="CBE0DE"/>
                    </a:solidFill>
                  </a:tcPr>
                </a:tc>
                <a:tc>
                  <a:txBody>
                    <a:bodyPr/>
                    <a:lstStyle/>
                    <a:p>
                      <a:pPr algn="r"/>
                      <a:r>
                        <a:rPr lang="en-US" sz="1050" dirty="0">
                          <a:latin typeface="Montserrat" panose="00000500000000000000" pitchFamily="2" charset="0"/>
                        </a:rPr>
                        <a:t>$1,387,299</a:t>
                      </a:r>
                    </a:p>
                  </a:txBody>
                  <a:tcPr anchor="b">
                    <a:solidFill>
                      <a:srgbClr val="CBE0DE"/>
                    </a:solidFill>
                  </a:tcPr>
                </a:tc>
                <a:tc>
                  <a:txBody>
                    <a:bodyPr/>
                    <a:lstStyle/>
                    <a:p>
                      <a:pPr algn="r"/>
                      <a:r>
                        <a:rPr lang="en-US" sz="1050" dirty="0">
                          <a:latin typeface="Montserrat" panose="00000500000000000000" pitchFamily="2" charset="0"/>
                        </a:rPr>
                        <a:t>52%</a:t>
                      </a:r>
                    </a:p>
                  </a:txBody>
                  <a:tcPr anchor="b"/>
                </a:tc>
                <a:tc>
                  <a:txBody>
                    <a:bodyPr/>
                    <a:lstStyle/>
                    <a:p>
                      <a:pPr algn="r"/>
                      <a:r>
                        <a:rPr lang="en-US" sz="1050" dirty="0">
                          <a:latin typeface="Montserrat" panose="00000500000000000000" pitchFamily="2" charset="0"/>
                        </a:rPr>
                        <a:t>$1,481,177</a:t>
                      </a:r>
                    </a:p>
                  </a:txBody>
                  <a:tcPr anchor="b"/>
                </a:tc>
                <a:tc>
                  <a:txBody>
                    <a:bodyPr/>
                    <a:lstStyle/>
                    <a:p>
                      <a:pPr algn="r"/>
                      <a:r>
                        <a:rPr lang="en-US" sz="1050" dirty="0">
                          <a:latin typeface="Montserrat" panose="00000500000000000000" pitchFamily="2" charset="0"/>
                        </a:rPr>
                        <a:t>49%</a:t>
                      </a:r>
                    </a:p>
                  </a:txBody>
                  <a:tcPr anchor="b"/>
                </a:tc>
                <a:tc>
                  <a:txBody>
                    <a:bodyPr/>
                    <a:lstStyle/>
                    <a:p>
                      <a:pPr algn="r"/>
                      <a:r>
                        <a:rPr lang="en-US" sz="1050" dirty="0">
                          <a:latin typeface="Montserrat" panose="00000500000000000000" pitchFamily="2" charset="0"/>
                        </a:rPr>
                        <a:t>$1,559,500</a:t>
                      </a:r>
                    </a:p>
                  </a:txBody>
                  <a:tcPr anchor="b"/>
                </a:tc>
                <a:tc>
                  <a:txBody>
                    <a:bodyPr/>
                    <a:lstStyle/>
                    <a:p>
                      <a:pPr algn="r"/>
                      <a:r>
                        <a:rPr lang="en-US" sz="1050" dirty="0">
                          <a:latin typeface="Montserrat" panose="00000500000000000000" pitchFamily="2" charset="0"/>
                        </a:rPr>
                        <a:t>48%</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6481133"/>
                  </a:ext>
                </a:extLst>
              </a:tr>
              <a:tr h="274320">
                <a:tc>
                  <a:txBody>
                    <a:bodyPr/>
                    <a:lstStyle/>
                    <a:p>
                      <a:r>
                        <a:rPr lang="en-US" sz="1050" dirty="0">
                          <a:latin typeface="Montserrat" panose="00000500000000000000" pitchFamily="2" charset="0"/>
                        </a:rPr>
                        <a:t>Income Tax</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$831,572</a:t>
                      </a:r>
                    </a:p>
                  </a:txBody>
                  <a:tcPr anchor="b"/>
                </a:tc>
                <a:tc>
                  <a:txBody>
                    <a:bodyPr/>
                    <a:lstStyle/>
                    <a:p>
                      <a:pPr algn="r"/>
                      <a:r>
                        <a:rPr lang="en-US" sz="1050" dirty="0">
                          <a:latin typeface="Montserrat" panose="00000500000000000000" pitchFamily="2" charset="0"/>
                        </a:rPr>
                        <a:t>35%</a:t>
                      </a:r>
                    </a:p>
                  </a:txBody>
                  <a:tcPr anchor="b"/>
                </a:tc>
                <a:tc>
                  <a:txBody>
                    <a:bodyPr/>
                    <a:lstStyle/>
                    <a:p>
                      <a:pPr algn="r"/>
                      <a:r>
                        <a:rPr lang="en-US" sz="1050" dirty="0">
                          <a:latin typeface="Montserrat" panose="00000500000000000000" pitchFamily="2" charset="0"/>
                        </a:rPr>
                        <a:t>$871,735</a:t>
                      </a:r>
                    </a:p>
                  </a:txBody>
                  <a:tcPr anchor="b"/>
                </a:tc>
                <a:tc>
                  <a:txBody>
                    <a:bodyPr/>
                    <a:lstStyle/>
                    <a:p>
                      <a:pPr algn="r"/>
                      <a:r>
                        <a:rPr lang="en-US" sz="1050" dirty="0">
                          <a:latin typeface="Montserrat" panose="00000500000000000000" pitchFamily="2" charset="0"/>
                        </a:rPr>
                        <a:t>37%</a:t>
                      </a:r>
                    </a:p>
                  </a:txBody>
                  <a:tcPr anchor="b"/>
                </a:tc>
                <a:tc>
                  <a:txBody>
                    <a:bodyPr/>
                    <a:lstStyle/>
                    <a:p>
                      <a:pPr algn="r"/>
                      <a:r>
                        <a:rPr lang="en-US" sz="1050" dirty="0">
                          <a:latin typeface="Montserrat" panose="00000500000000000000" pitchFamily="2" charset="0"/>
                        </a:rPr>
                        <a:t>$922,028</a:t>
                      </a:r>
                    </a:p>
                  </a:txBody>
                  <a:tcPr anchor="b"/>
                </a:tc>
                <a:tc>
                  <a:txBody>
                    <a:bodyPr/>
                    <a:lstStyle/>
                    <a:p>
                      <a:pPr algn="r"/>
                      <a:r>
                        <a:rPr lang="en-US" sz="1050" dirty="0">
                          <a:latin typeface="Montserrat" panose="00000500000000000000" pitchFamily="2" charset="0"/>
                        </a:rPr>
                        <a:t>35%</a:t>
                      </a:r>
                    </a:p>
                  </a:txBody>
                  <a:tcPr anchor="b"/>
                </a:tc>
                <a:tc>
                  <a:txBody>
                    <a:bodyPr/>
                    <a:lstStyle/>
                    <a:p>
                      <a:pPr algn="r"/>
                      <a:r>
                        <a:rPr lang="en-US" sz="1050" dirty="0">
                          <a:latin typeface="Montserrat" panose="00000500000000000000" pitchFamily="2" charset="0"/>
                        </a:rPr>
                        <a:t>$1,177,566</a:t>
                      </a:r>
                    </a:p>
                  </a:txBody>
                  <a:tcPr anchor="b"/>
                </a:tc>
                <a:tc>
                  <a:txBody>
                    <a:bodyPr/>
                    <a:lstStyle/>
                    <a:p>
                      <a:pPr algn="r"/>
                      <a:r>
                        <a:rPr lang="en-US" sz="1050" dirty="0">
                          <a:latin typeface="Montserrat" panose="00000500000000000000" pitchFamily="2" charset="0"/>
                        </a:rPr>
                        <a:t>39%</a:t>
                      </a:r>
                    </a:p>
                  </a:txBody>
                  <a:tcPr anchor="b"/>
                </a:tc>
                <a:tc>
                  <a:txBody>
                    <a:bodyPr/>
                    <a:lstStyle/>
                    <a:p>
                      <a:pPr algn="r"/>
                      <a:r>
                        <a:rPr lang="en-US" sz="1050" dirty="0">
                          <a:latin typeface="Montserrat" panose="00000500000000000000" pitchFamily="2" charset="0"/>
                        </a:rPr>
                        <a:t>$1,351,766</a:t>
                      </a:r>
                    </a:p>
                  </a:txBody>
                  <a:tcPr anchor="b"/>
                </a:tc>
                <a:tc>
                  <a:txBody>
                    <a:bodyPr/>
                    <a:lstStyle/>
                    <a:p>
                      <a:pPr algn="r"/>
                      <a:r>
                        <a:rPr lang="en-US" sz="1050" dirty="0">
                          <a:latin typeface="Montserrat" panose="00000500000000000000" pitchFamily="2" charset="0"/>
                        </a:rPr>
                        <a:t>41%</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77611601"/>
                  </a:ext>
                </a:extLst>
              </a:tr>
              <a:tr h="274320">
                <a:tc>
                  <a:txBody>
                    <a:bodyPr/>
                    <a:lstStyle/>
                    <a:p>
                      <a:r>
                        <a:rPr lang="en-US" sz="1050" dirty="0">
                          <a:latin typeface="Montserrat" panose="00000500000000000000" pitchFamily="2" charset="0"/>
                        </a:rPr>
                        <a:t>Road &amp; Bridge Tax</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$40,574</a:t>
                      </a:r>
                    </a:p>
                  </a:txBody>
                  <a:tcPr anchor="b"/>
                </a:tc>
                <a:tc>
                  <a:txBody>
                    <a:bodyPr/>
                    <a:lstStyle/>
                    <a:p>
                      <a:pPr algn="r"/>
                      <a:r>
                        <a:rPr lang="en-US" sz="1050" dirty="0">
                          <a:latin typeface="Montserrat" panose="00000500000000000000" pitchFamily="2" charset="0"/>
                        </a:rPr>
                        <a:t>2%</a:t>
                      </a:r>
                    </a:p>
                  </a:txBody>
                  <a:tcPr anchor="b">
                    <a:solidFill>
                      <a:srgbClr val="CBE0DE"/>
                    </a:solidFill>
                  </a:tcPr>
                </a:tc>
                <a:tc>
                  <a:txBody>
                    <a:bodyPr/>
                    <a:lstStyle/>
                    <a:p>
                      <a:pPr algn="r"/>
                      <a:r>
                        <a:rPr lang="en-US" sz="1050" dirty="0">
                          <a:latin typeface="Montserrat" panose="00000500000000000000" pitchFamily="2" charset="0"/>
                        </a:rPr>
                        <a:t>$39,704</a:t>
                      </a:r>
                    </a:p>
                  </a:txBody>
                  <a:tcPr anchor="b"/>
                </a:tc>
                <a:tc>
                  <a:txBody>
                    <a:bodyPr/>
                    <a:lstStyle/>
                    <a:p>
                      <a:pPr algn="r"/>
                      <a:r>
                        <a:rPr lang="en-US" sz="1050" dirty="0">
                          <a:latin typeface="Montserrat" panose="00000500000000000000" pitchFamily="2" charset="0"/>
                        </a:rPr>
                        <a:t>2%</a:t>
                      </a:r>
                    </a:p>
                  </a:txBody>
                  <a:tcPr anchor="b">
                    <a:solidFill>
                      <a:srgbClr val="CBE0DE"/>
                    </a:solidFill>
                  </a:tcPr>
                </a:tc>
                <a:tc>
                  <a:txBody>
                    <a:bodyPr/>
                    <a:lstStyle/>
                    <a:p>
                      <a:pPr algn="r"/>
                      <a:r>
                        <a:rPr lang="en-US" sz="1050" dirty="0">
                          <a:latin typeface="Montserrat" panose="00000500000000000000" pitchFamily="2" charset="0"/>
                        </a:rPr>
                        <a:t>$33,711</a:t>
                      </a:r>
                    </a:p>
                  </a:txBody>
                  <a:tcPr anchor="b"/>
                </a:tc>
                <a:tc>
                  <a:txBody>
                    <a:bodyPr/>
                    <a:lstStyle/>
                    <a:p>
                      <a:pPr algn="r"/>
                      <a:r>
                        <a:rPr lang="en-US" sz="1050" dirty="0">
                          <a:latin typeface="Montserrat" panose="00000500000000000000" pitchFamily="2" charset="0"/>
                        </a:rPr>
                        <a:t>1%</a:t>
                      </a:r>
                    </a:p>
                  </a:txBody>
                  <a:tcPr anchor="b"/>
                </a:tc>
                <a:tc>
                  <a:txBody>
                    <a:bodyPr/>
                    <a:lstStyle/>
                    <a:p>
                      <a:pPr algn="r"/>
                      <a:r>
                        <a:rPr lang="en-US" sz="1050" dirty="0">
                          <a:latin typeface="Montserrat" panose="00000500000000000000" pitchFamily="2" charset="0"/>
                        </a:rPr>
                        <a:t>$33,470</a:t>
                      </a:r>
                    </a:p>
                  </a:txBody>
                  <a:tcPr anchor="b"/>
                </a:tc>
                <a:tc>
                  <a:txBody>
                    <a:bodyPr/>
                    <a:lstStyle/>
                    <a:p>
                      <a:pPr algn="r"/>
                      <a:r>
                        <a:rPr lang="en-US" sz="1050" dirty="0">
                          <a:latin typeface="Montserrat" panose="00000500000000000000" pitchFamily="2" charset="0"/>
                        </a:rPr>
                        <a:t>1%</a:t>
                      </a:r>
                    </a:p>
                  </a:txBody>
                  <a:tcPr anchor="b"/>
                </a:tc>
                <a:tc>
                  <a:txBody>
                    <a:bodyPr/>
                    <a:lstStyle/>
                    <a:p>
                      <a:pPr algn="r"/>
                      <a:r>
                        <a:rPr lang="en-US" sz="1050" dirty="0">
                          <a:latin typeface="Montserrat" panose="00000500000000000000" pitchFamily="2" charset="0"/>
                        </a:rPr>
                        <a:t>$33,552</a:t>
                      </a:r>
                    </a:p>
                  </a:txBody>
                  <a:tcPr anchor="b"/>
                </a:tc>
                <a:tc>
                  <a:txBody>
                    <a:bodyPr/>
                    <a:lstStyle/>
                    <a:p>
                      <a:pPr algn="r"/>
                      <a:r>
                        <a:rPr lang="en-US" sz="1050" dirty="0">
                          <a:latin typeface="Montserrat" panose="00000500000000000000" pitchFamily="2" charset="0"/>
                        </a:rPr>
                        <a:t>1%</a:t>
                      </a:r>
                    </a:p>
                  </a:txBody>
                  <a:tcPr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52861645"/>
                  </a:ext>
                </a:extLst>
              </a:tr>
              <a:tr h="274320">
                <a:tc>
                  <a:txBody>
                    <a:bodyPr/>
                    <a:lstStyle/>
                    <a:p>
                      <a:r>
                        <a:rPr lang="en-US" sz="1050" dirty="0">
                          <a:latin typeface="Montserrat" panose="00000500000000000000" pitchFamily="2" charset="0"/>
                        </a:rPr>
                        <a:t>Telecommunications Tax</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$238,245</a:t>
                      </a:r>
                    </a:p>
                  </a:txBody>
                  <a:tcPr anchor="b">
                    <a:lnB w="12700" cmpd="sng">
                      <a:noFill/>
                    </a:lnB>
                  </a:tcPr>
                </a:tc>
                <a:tc>
                  <a:txBody>
                    <a:bodyPr/>
                    <a:lstStyle/>
                    <a:p>
                      <a:pPr algn="r"/>
                      <a:r>
                        <a:rPr lang="en-US" sz="1050" dirty="0">
                          <a:latin typeface="Montserrat" panose="00000500000000000000" pitchFamily="2" charset="0"/>
                        </a:rPr>
                        <a:t>10%</a:t>
                      </a:r>
                    </a:p>
                  </a:txBody>
                  <a:tcPr anchor="b">
                    <a:lnB w="12700" cmpd="sng">
                      <a:noFill/>
                    </a:lnB>
                  </a:tcPr>
                </a:tc>
                <a:tc>
                  <a:txBody>
                    <a:bodyPr/>
                    <a:lstStyle/>
                    <a:p>
                      <a:pPr algn="r"/>
                      <a:r>
                        <a:rPr lang="en-US" sz="1050" dirty="0">
                          <a:latin typeface="Montserrat" panose="00000500000000000000" pitchFamily="2" charset="0"/>
                        </a:rPr>
                        <a:t>$174,842</a:t>
                      </a:r>
                    </a:p>
                  </a:txBody>
                  <a:tcPr anchor="b">
                    <a:lnB w="12700" cmpd="sng">
                      <a:noFill/>
                    </a:lnB>
                  </a:tcPr>
                </a:tc>
                <a:tc>
                  <a:txBody>
                    <a:bodyPr/>
                    <a:lstStyle/>
                    <a:p>
                      <a:pPr algn="r"/>
                      <a:r>
                        <a:rPr lang="en-US" sz="1050" dirty="0">
                          <a:latin typeface="Montserrat" panose="00000500000000000000" pitchFamily="2" charset="0"/>
                        </a:rPr>
                        <a:t>7%</a:t>
                      </a:r>
                    </a:p>
                  </a:txBody>
                  <a:tcPr anchor="b">
                    <a:lnB w="12700" cmpd="sng">
                      <a:noFill/>
                    </a:lnB>
                  </a:tcPr>
                </a:tc>
                <a:tc>
                  <a:txBody>
                    <a:bodyPr/>
                    <a:lstStyle/>
                    <a:p>
                      <a:pPr algn="r"/>
                      <a:r>
                        <a:rPr lang="en-US" sz="1050" dirty="0">
                          <a:latin typeface="Montserrat" panose="00000500000000000000" pitchFamily="2" charset="0"/>
                        </a:rPr>
                        <a:t>$133,056</a:t>
                      </a:r>
                    </a:p>
                  </a:txBody>
                  <a:tcPr anchor="b">
                    <a:lnB w="12700" cmpd="sng">
                      <a:noFill/>
                    </a:lnB>
                  </a:tcPr>
                </a:tc>
                <a:tc>
                  <a:txBody>
                    <a:bodyPr/>
                    <a:lstStyle/>
                    <a:p>
                      <a:pPr algn="r"/>
                      <a:r>
                        <a:rPr lang="en-US" sz="1050" dirty="0">
                          <a:latin typeface="Montserrat" panose="00000500000000000000" pitchFamily="2" charset="0"/>
                        </a:rPr>
                        <a:t>5%</a:t>
                      </a:r>
                    </a:p>
                  </a:txBody>
                  <a:tcPr anchor="b">
                    <a:lnB w="12700" cmpd="sng">
                      <a:noFill/>
                    </a:lnB>
                  </a:tcPr>
                </a:tc>
                <a:tc>
                  <a:txBody>
                    <a:bodyPr/>
                    <a:lstStyle/>
                    <a:p>
                      <a:pPr algn="r"/>
                      <a:r>
                        <a:rPr lang="en-US" sz="1050" dirty="0">
                          <a:latin typeface="Montserrat" panose="00000500000000000000" pitchFamily="2" charset="0"/>
                        </a:rPr>
                        <a:t>$125,199</a:t>
                      </a:r>
                    </a:p>
                  </a:txBody>
                  <a:tcPr anchor="b">
                    <a:lnB w="12700" cmpd="sng">
                      <a:noFill/>
                    </a:lnB>
                  </a:tcPr>
                </a:tc>
                <a:tc>
                  <a:txBody>
                    <a:bodyPr/>
                    <a:lstStyle/>
                    <a:p>
                      <a:pPr algn="r"/>
                      <a:r>
                        <a:rPr lang="en-US" sz="1050" dirty="0">
                          <a:latin typeface="Montserrat" panose="00000500000000000000" pitchFamily="2" charset="0"/>
                        </a:rPr>
                        <a:t>4%</a:t>
                      </a:r>
                    </a:p>
                  </a:txBody>
                  <a:tcPr anchor="b">
                    <a:lnB w="12700" cmpd="sng">
                      <a:noFill/>
                    </a:lnB>
                  </a:tcPr>
                </a:tc>
                <a:tc>
                  <a:txBody>
                    <a:bodyPr/>
                    <a:lstStyle/>
                    <a:p>
                      <a:pPr algn="r"/>
                      <a:r>
                        <a:rPr lang="en-US" sz="1050" dirty="0">
                          <a:latin typeface="Montserrat" panose="00000500000000000000" pitchFamily="2" charset="0"/>
                        </a:rPr>
                        <a:t>$119,506</a:t>
                      </a:r>
                    </a:p>
                  </a:txBody>
                  <a:tcPr anchor="b">
                    <a:lnB w="12700" cmpd="sng">
                      <a:noFill/>
                    </a:lnB>
                  </a:tcPr>
                </a:tc>
                <a:tc>
                  <a:txBody>
                    <a:bodyPr/>
                    <a:lstStyle/>
                    <a:p>
                      <a:pPr algn="r"/>
                      <a:r>
                        <a:rPr lang="en-US" sz="1050" dirty="0">
                          <a:latin typeface="Montserrat" panose="00000500000000000000" pitchFamily="2" charset="0"/>
                        </a:rPr>
                        <a:t>4%</a:t>
                      </a:r>
                    </a:p>
                  </a:txBody>
                  <a:tcPr anchor="b">
                    <a:lnR w="12700" cap="flat" cmpd="sng" algn="ctr">
                      <a:solidFill>
                        <a:schemeClr val="tx1"/>
                      </a:solidFill>
                      <a:prstDash val="solid"/>
                      <a:round/>
                      <a:headEnd type="none" w="med" len="med"/>
                      <a:tailEnd type="none" w="med" len="med"/>
                    </a:lnR>
                    <a:lnB w="12700" cmpd="sng">
                      <a:noFill/>
                    </a:lnB>
                  </a:tcPr>
                </a:tc>
                <a:extLst>
                  <a:ext uri="{0D108BD9-81ED-4DB2-BD59-A6C34878D82A}">
                    <a16:rowId xmlns:a16="http://schemas.microsoft.com/office/drawing/2014/main" val="2444247484"/>
                  </a:ext>
                </a:extLst>
              </a:tr>
              <a:tr h="370840">
                <a:tc>
                  <a:txBody>
                    <a:bodyPr/>
                    <a:lstStyle/>
                    <a:p>
                      <a:r>
                        <a:rPr lang="en-US" sz="1050" dirty="0">
                          <a:latin typeface="Montserrat" panose="00000500000000000000" pitchFamily="2" charset="0"/>
                        </a:rPr>
                        <a:t>Downtown SSA</a:t>
                      </a:r>
                    </a:p>
                  </a:txBody>
                  <a:tcPr>
                    <a:lnL w="12700" cap="flat" cmpd="sng" algn="ctr">
                      <a:solidFill>
                        <a:schemeClr val="tx1"/>
                      </a:solidFill>
                      <a:prstDash val="solid"/>
                      <a:round/>
                      <a:headEnd type="none" w="med" len="med"/>
                      <a:tailEnd type="none" w="med" len="med"/>
                    </a:lnL>
                    <a:lnR w="12700" cmpd="sng">
                      <a:noFill/>
                    </a:lnR>
                  </a:tcPr>
                </a:tc>
                <a:tc>
                  <a:txBody>
                    <a:bodyPr/>
                    <a:lstStyle/>
                    <a:p>
                      <a:pPr algn="r"/>
                      <a:r>
                        <a:rPr lang="en-US" sz="1050" dirty="0">
                          <a:latin typeface="Montserrat" panose="00000500000000000000" pitchFamily="2" charset="0"/>
                        </a:rPr>
                        <a:t>$165,185</a:t>
                      </a:r>
                    </a:p>
                  </a:txBody>
                  <a:tcPr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050" dirty="0">
                          <a:latin typeface="Montserrat" panose="00000500000000000000" pitchFamily="2" charset="0"/>
                        </a:rPr>
                        <a:t>7%</a:t>
                      </a:r>
                    </a:p>
                  </a:txBody>
                  <a:tcPr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0DE"/>
                    </a:solidFill>
                  </a:tcPr>
                </a:tc>
                <a:tc>
                  <a:txBody>
                    <a:bodyPr/>
                    <a:lstStyle/>
                    <a:p>
                      <a:pPr algn="r"/>
                      <a:r>
                        <a:rPr lang="en-US" sz="1050" dirty="0">
                          <a:latin typeface="Montserrat" panose="00000500000000000000" pitchFamily="2" charset="0"/>
                        </a:rPr>
                        <a:t>$165,230</a:t>
                      </a:r>
                    </a:p>
                  </a:txBody>
                  <a:tcPr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050" dirty="0">
                          <a:latin typeface="Montserrat" panose="00000500000000000000" pitchFamily="2" charset="0"/>
                        </a:rPr>
                        <a:t>7%</a:t>
                      </a:r>
                    </a:p>
                  </a:txBody>
                  <a:tcPr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0DE"/>
                    </a:solidFill>
                  </a:tcPr>
                </a:tc>
                <a:tc>
                  <a:txBody>
                    <a:bodyPr/>
                    <a:lstStyle/>
                    <a:p>
                      <a:pPr algn="r"/>
                      <a:r>
                        <a:rPr lang="en-US" sz="1050" dirty="0">
                          <a:latin typeface="Montserrat" panose="00000500000000000000" pitchFamily="2" charset="0"/>
                        </a:rPr>
                        <a:t>$159,159</a:t>
                      </a:r>
                    </a:p>
                  </a:txBody>
                  <a:tcPr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050" dirty="0">
                          <a:latin typeface="Montserrat" panose="00000500000000000000" pitchFamily="2" charset="0"/>
                        </a:rPr>
                        <a:t>6%</a:t>
                      </a:r>
                    </a:p>
                  </a:txBody>
                  <a:tcPr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050" dirty="0">
                          <a:latin typeface="Montserrat" panose="00000500000000000000" pitchFamily="2" charset="0"/>
                        </a:rPr>
                        <a:t>$159,146</a:t>
                      </a:r>
                    </a:p>
                  </a:txBody>
                  <a:tcPr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050" dirty="0">
                          <a:latin typeface="Montserrat" panose="00000500000000000000" pitchFamily="2" charset="0"/>
                        </a:rPr>
                        <a:t>5%</a:t>
                      </a:r>
                    </a:p>
                  </a:txBody>
                  <a:tcPr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050" dirty="0">
                          <a:latin typeface="Montserrat" panose="00000500000000000000" pitchFamily="2" charset="0"/>
                        </a:rPr>
                        <a:t>$159,146</a:t>
                      </a:r>
                    </a:p>
                  </a:txBody>
                  <a:tcPr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050" dirty="0">
                          <a:latin typeface="Montserrat" panose="00000500000000000000" pitchFamily="2" charset="0"/>
                        </a:rPr>
                        <a:t>5%</a:t>
                      </a:r>
                    </a:p>
                  </a:txBody>
                  <a:tcPr anchor="b">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392618"/>
                  </a:ext>
                </a:extLst>
              </a:tr>
              <a:tr h="370840">
                <a:tc>
                  <a:txBody>
                    <a:bodyPr/>
                    <a:lstStyle/>
                    <a:p>
                      <a:r>
                        <a:rPr lang="en-US" sz="1050" dirty="0">
                          <a:latin typeface="Montserrat" panose="00000500000000000000" pitchFamily="2" charset="0"/>
                        </a:rPr>
                        <a:t>Other Taxes</a:t>
                      </a:r>
                    </a:p>
                  </a:txBody>
                  <a:tcPr>
                    <a:lnL w="12700" cap="flat" cmpd="sng" algn="ctr">
                      <a:solidFill>
                        <a:schemeClr val="tx1"/>
                      </a:solidFill>
                      <a:prstDash val="solid"/>
                      <a:round/>
                      <a:headEnd type="none" w="med" len="med"/>
                      <a:tailEnd type="none" w="med" len="med"/>
                    </a:lnL>
                  </a:tcPr>
                </a:tc>
                <a:tc>
                  <a:txBody>
                    <a:bodyPr/>
                    <a:lstStyle/>
                    <a:p>
                      <a:pPr algn="r"/>
                      <a:r>
                        <a:rPr lang="en-US" sz="1050" dirty="0">
                          <a:latin typeface="Montserrat" panose="00000500000000000000" pitchFamily="2" charset="0"/>
                        </a:rPr>
                        <a:t>$27,021</a:t>
                      </a: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a:t>
                      </a:r>
                    </a:p>
                  </a:txBody>
                  <a:tcPr anchor="b">
                    <a:lnT w="12700" cmpd="sng">
                      <a:noFill/>
                    </a:lnT>
                    <a:lnB w="12700" cap="flat" cmpd="sng" algn="ctr">
                      <a:noFill/>
                      <a:prstDash val="solid"/>
                      <a:round/>
                      <a:headEnd type="none" w="med" len="med"/>
                      <a:tailEnd type="none" w="med" len="med"/>
                    </a:lnB>
                    <a:solidFill>
                      <a:srgbClr val="E7F0EF"/>
                    </a:solidFill>
                  </a:tcPr>
                </a:tc>
                <a:tc>
                  <a:txBody>
                    <a:bodyPr/>
                    <a:lstStyle/>
                    <a:p>
                      <a:pPr algn="r"/>
                      <a:r>
                        <a:rPr lang="en-US" sz="1050" dirty="0">
                          <a:latin typeface="Montserrat" panose="00000500000000000000" pitchFamily="2" charset="0"/>
                        </a:rPr>
                        <a:t>$22,551</a:t>
                      </a: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0EF"/>
                    </a:solidFill>
                  </a:tcPr>
                </a:tc>
                <a:tc>
                  <a:txBody>
                    <a:bodyPr/>
                    <a:lstStyle/>
                    <a:p>
                      <a:pPr algn="r"/>
                      <a:r>
                        <a:rPr lang="en-US" sz="1050" dirty="0">
                          <a:latin typeface="Montserrat" panose="00000500000000000000" pitchFamily="2" charset="0"/>
                        </a:rPr>
                        <a:t>1%</a:t>
                      </a:r>
                    </a:p>
                  </a:txBody>
                  <a:tcPr anchor="b">
                    <a:lnT w="12700" cmpd="sng">
                      <a:noFill/>
                    </a:lnT>
                    <a:lnB w="12700" cap="flat" cmpd="sng" algn="ctr">
                      <a:noFill/>
                      <a:prstDash val="solid"/>
                      <a:round/>
                      <a:headEnd type="none" w="med" len="med"/>
                      <a:tailEnd type="none" w="med" len="med"/>
                    </a:lnB>
                    <a:solidFill>
                      <a:srgbClr val="E7F0EF"/>
                    </a:solidFill>
                  </a:tcPr>
                </a:tc>
                <a:tc>
                  <a:txBody>
                    <a:bodyPr/>
                    <a:lstStyle/>
                    <a:p>
                      <a:pPr algn="r"/>
                      <a:r>
                        <a:rPr lang="en-US" sz="1050" dirty="0">
                          <a:latin typeface="Montserrat" panose="00000500000000000000" pitchFamily="2" charset="0"/>
                        </a:rPr>
                        <a:t>$21,128</a:t>
                      </a: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a:t>
                      </a:r>
                    </a:p>
                  </a:txBody>
                  <a:tcPr anchor="b">
                    <a:lnT w="12700" cmpd="sng">
                      <a:noFill/>
                    </a:lnT>
                    <a:lnB w="12700" cap="flat" cmpd="sng" algn="ctr">
                      <a:noFill/>
                      <a:prstDash val="solid"/>
                      <a:round/>
                      <a:headEnd type="none" w="med" len="med"/>
                      <a:tailEnd type="none" w="med" len="med"/>
                    </a:lnB>
                  </a:tcPr>
                </a:tc>
                <a:tc>
                  <a:txBody>
                    <a:bodyPr/>
                    <a:lstStyle/>
                    <a:p>
                      <a:pPr algn="r"/>
                      <a:r>
                        <a:rPr lang="en-US" sz="1050" dirty="0">
                          <a:latin typeface="Montserrat" panose="00000500000000000000" pitchFamily="2" charset="0"/>
                        </a:rPr>
                        <a:t>$38,849</a:t>
                      </a: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a:t>
                      </a:r>
                    </a:p>
                  </a:txBody>
                  <a:tcPr anchor="b">
                    <a:lnT w="12700" cmpd="sng">
                      <a:noFill/>
                    </a:lnT>
                    <a:lnB w="12700" cap="flat" cmpd="sng" algn="ctr">
                      <a:noFill/>
                      <a:prstDash val="solid"/>
                      <a:round/>
                      <a:headEnd type="none" w="med" len="med"/>
                      <a:tailEnd type="none" w="med" len="med"/>
                    </a:lnB>
                  </a:tcPr>
                </a:tc>
                <a:tc>
                  <a:txBody>
                    <a:bodyPr/>
                    <a:lstStyle/>
                    <a:p>
                      <a:pPr algn="r"/>
                      <a:r>
                        <a:rPr lang="en-US" sz="1050" dirty="0">
                          <a:latin typeface="Montserrat" panose="00000500000000000000" pitchFamily="2" charset="0"/>
                        </a:rPr>
                        <a:t>$36,648</a:t>
                      </a: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dirty="0">
                          <a:latin typeface="Montserrat" panose="00000500000000000000" pitchFamily="2" charset="0"/>
                        </a:rPr>
                        <a:t>1%</a:t>
                      </a:r>
                    </a:p>
                  </a:txBody>
                  <a:tcPr anchor="b">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tcPr>
                </a:tc>
                <a:extLst>
                  <a:ext uri="{0D108BD9-81ED-4DB2-BD59-A6C34878D82A}">
                    <a16:rowId xmlns:a16="http://schemas.microsoft.com/office/drawing/2014/main" val="3309861545"/>
                  </a:ext>
                </a:extLst>
              </a:tr>
              <a:tr h="274320">
                <a:tc>
                  <a:txBody>
                    <a:bodyPr/>
                    <a:lstStyle/>
                    <a:p>
                      <a:r>
                        <a:rPr lang="en-US" sz="1050" b="1" dirty="0">
                          <a:latin typeface="Montserrat" panose="00000500000000000000" pitchFamily="2" charset="0"/>
                        </a:rPr>
                        <a:t>TOTAL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$2,384,723</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$2,368,891</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$2,656,381</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$3,015,407</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050" b="1" dirty="0">
                          <a:latin typeface="Montserrat" panose="00000500000000000000" pitchFamily="2" charset="0"/>
                        </a:rPr>
                        <a:t>$3,260,118</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dirty="0">
                          <a:latin typeface="Montserrat" panose="00000500000000000000" pitchFamily="2" charset="0"/>
                        </a:rPr>
                        <a:t>100%</a:t>
                      </a:r>
                    </a:p>
                  </a:txBody>
                  <a:tcPr anchor="b">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4859252"/>
                  </a:ext>
                </a:extLst>
              </a:tr>
            </a:tbl>
          </a:graphicData>
        </a:graphic>
      </p:graphicFrame>
      <p:sp>
        <p:nvSpPr>
          <p:cNvPr id="4" name="Title 1">
            <a:extLst>
              <a:ext uri="{FF2B5EF4-FFF2-40B4-BE49-F238E27FC236}">
                <a16:creationId xmlns:a16="http://schemas.microsoft.com/office/drawing/2014/main" id="{CA603FAB-2DE5-4AFE-9D64-E03997F02167}"/>
              </a:ext>
            </a:extLst>
          </p:cNvPr>
          <p:cNvSpPr txBox="1">
            <a:spLocks/>
          </p:cNvSpPr>
          <p:nvPr/>
        </p:nvSpPr>
        <p:spPr>
          <a:xfrm>
            <a:off x="191655" y="-76540"/>
            <a:ext cx="10515600" cy="9174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cap="all" baseline="0">
                <a:solidFill>
                  <a:srgbClr val="003A5D"/>
                </a:solidFill>
                <a:latin typeface="Montserrat" charset="0"/>
                <a:ea typeface="Montserrat" charset="0"/>
                <a:cs typeface="Montserra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all" spc="0" normalizeH="0" baseline="0" noProof="0" dirty="0">
                <a:ln>
                  <a:noFill/>
                </a:ln>
                <a:solidFill>
                  <a:prstClr val="white">
                    <a:lumMod val="95000"/>
                  </a:prstClr>
                </a:solidFill>
                <a:effectLst/>
                <a:uLnTx/>
                <a:uFillTx/>
                <a:latin typeface="Montserrat" charset="0"/>
              </a:rPr>
              <a:t>Village of long grove 2023 Financial Statement Highlights</a:t>
            </a:r>
          </a:p>
        </p:txBody>
      </p:sp>
      <p:sp>
        <p:nvSpPr>
          <p:cNvPr id="7" name="TextBox 6">
            <a:extLst>
              <a:ext uri="{FF2B5EF4-FFF2-40B4-BE49-F238E27FC236}">
                <a16:creationId xmlns:a16="http://schemas.microsoft.com/office/drawing/2014/main" id="{05778265-6D1B-4B98-857A-6D9D42F94CE3}"/>
              </a:ext>
            </a:extLst>
          </p:cNvPr>
          <p:cNvSpPr txBox="1"/>
          <p:nvPr/>
        </p:nvSpPr>
        <p:spPr>
          <a:xfrm>
            <a:off x="539769" y="951220"/>
            <a:ext cx="58529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DETAILS OF GENERAL FUND TAX REVENUE </a:t>
            </a:r>
          </a:p>
        </p:txBody>
      </p:sp>
      <p:graphicFrame>
        <p:nvGraphicFramePr>
          <p:cNvPr id="6" name="Chart 5">
            <a:extLst>
              <a:ext uri="{FF2B5EF4-FFF2-40B4-BE49-F238E27FC236}">
                <a16:creationId xmlns:a16="http://schemas.microsoft.com/office/drawing/2014/main" id="{AD4F998C-6A93-476D-9560-7AA204F1A918}"/>
              </a:ext>
            </a:extLst>
          </p:cNvPr>
          <p:cNvGraphicFramePr/>
          <p:nvPr>
            <p:extLst>
              <p:ext uri="{D42A27DB-BD31-4B8C-83A1-F6EECF244321}">
                <p14:modId xmlns:p14="http://schemas.microsoft.com/office/powerpoint/2010/main" val="2628340460"/>
              </p:ext>
            </p:extLst>
          </p:nvPr>
        </p:nvGraphicFramePr>
        <p:xfrm>
          <a:off x="291941" y="3860800"/>
          <a:ext cx="6766194" cy="22775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35C35712-DF98-4F7E-8D4D-F0F023ED6487}"/>
              </a:ext>
            </a:extLst>
          </p:cNvPr>
          <p:cNvGraphicFramePr/>
          <p:nvPr>
            <p:extLst>
              <p:ext uri="{D42A27DB-BD31-4B8C-83A1-F6EECF244321}">
                <p14:modId xmlns:p14="http://schemas.microsoft.com/office/powerpoint/2010/main" val="815437186"/>
              </p:ext>
            </p:extLst>
          </p:nvPr>
        </p:nvGraphicFramePr>
        <p:xfrm>
          <a:off x="7324158" y="3869346"/>
          <a:ext cx="6766194" cy="22775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3363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603FAB-2DE5-4AFE-9D64-E03997F02167}"/>
              </a:ext>
            </a:extLst>
          </p:cNvPr>
          <p:cNvSpPr txBox="1">
            <a:spLocks/>
          </p:cNvSpPr>
          <p:nvPr/>
        </p:nvSpPr>
        <p:spPr>
          <a:xfrm>
            <a:off x="191655" y="-76540"/>
            <a:ext cx="10515600" cy="9174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cap="all" baseline="0">
                <a:solidFill>
                  <a:srgbClr val="003A5D"/>
                </a:solidFill>
                <a:latin typeface="Montserrat" charset="0"/>
                <a:ea typeface="Montserrat" charset="0"/>
                <a:cs typeface="Montserrat" charset="0"/>
              </a:defRPr>
            </a:lvl1pPr>
          </a:lstStyle>
          <a:p>
            <a:r>
              <a:rPr lang="en-US" sz="1400" dirty="0">
                <a:solidFill>
                  <a:schemeClr val="bg1">
                    <a:lumMod val="95000"/>
                  </a:schemeClr>
                </a:solidFill>
              </a:rPr>
              <a:t>Village of long grove 2023 Financial Statement Highlights</a:t>
            </a:r>
          </a:p>
        </p:txBody>
      </p:sp>
      <p:sp>
        <p:nvSpPr>
          <p:cNvPr id="7" name="TextBox 6">
            <a:extLst>
              <a:ext uri="{FF2B5EF4-FFF2-40B4-BE49-F238E27FC236}">
                <a16:creationId xmlns:a16="http://schemas.microsoft.com/office/drawing/2014/main" id="{05778265-6D1B-4B98-857A-6D9D42F94CE3}"/>
              </a:ext>
            </a:extLst>
          </p:cNvPr>
          <p:cNvSpPr txBox="1"/>
          <p:nvPr/>
        </p:nvSpPr>
        <p:spPr>
          <a:xfrm>
            <a:off x="539769" y="951220"/>
            <a:ext cx="5852984" cy="307777"/>
          </a:xfrm>
          <a:prstGeom prst="rect">
            <a:avLst/>
          </a:prstGeom>
          <a:noFill/>
        </p:spPr>
        <p:txBody>
          <a:bodyPr wrap="square" rtlCol="0">
            <a:spAutoFit/>
          </a:bodyPr>
          <a:lstStyle/>
          <a:p>
            <a:r>
              <a:rPr lang="en-US" sz="1400" b="1" dirty="0">
                <a:latin typeface="Montserrat" panose="00000500000000000000" pitchFamily="2" charset="0"/>
              </a:rPr>
              <a:t>TIF ADVANCES</a:t>
            </a:r>
          </a:p>
        </p:txBody>
      </p:sp>
      <p:graphicFrame>
        <p:nvGraphicFramePr>
          <p:cNvPr id="11" name="Content Placeholder 10">
            <a:extLst>
              <a:ext uri="{FF2B5EF4-FFF2-40B4-BE49-F238E27FC236}">
                <a16:creationId xmlns:a16="http://schemas.microsoft.com/office/drawing/2014/main" id="{9BF98D4D-50DF-4D00-949E-D6861841A042}"/>
              </a:ext>
            </a:extLst>
          </p:cNvPr>
          <p:cNvGraphicFramePr>
            <a:graphicFrameLocks noGrp="1"/>
          </p:cNvGraphicFramePr>
          <p:nvPr>
            <p:ph idx="1"/>
            <p:extLst>
              <p:ext uri="{D42A27DB-BD31-4B8C-83A1-F6EECF244321}">
                <p14:modId xmlns:p14="http://schemas.microsoft.com/office/powerpoint/2010/main" val="694572855"/>
              </p:ext>
            </p:extLst>
          </p:nvPr>
        </p:nvGraphicFramePr>
        <p:xfrm>
          <a:off x="838200" y="3041317"/>
          <a:ext cx="10515600" cy="31356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5">
            <a:extLst>
              <a:ext uri="{FF2B5EF4-FFF2-40B4-BE49-F238E27FC236}">
                <a16:creationId xmlns:a16="http://schemas.microsoft.com/office/drawing/2014/main" id="{1D9533CC-77C8-4049-9A73-B4D73678FF09}"/>
              </a:ext>
            </a:extLst>
          </p:cNvPr>
          <p:cNvGraphicFramePr>
            <a:graphicFrameLocks/>
          </p:cNvGraphicFramePr>
          <p:nvPr>
            <p:extLst>
              <p:ext uri="{D42A27DB-BD31-4B8C-83A1-F6EECF244321}">
                <p14:modId xmlns:p14="http://schemas.microsoft.com/office/powerpoint/2010/main" val="2528100762"/>
              </p:ext>
            </p:extLst>
          </p:nvPr>
        </p:nvGraphicFramePr>
        <p:xfrm>
          <a:off x="397164" y="1199450"/>
          <a:ext cx="11443854" cy="1483360"/>
        </p:xfrm>
        <a:graphic>
          <a:graphicData uri="http://schemas.openxmlformats.org/drawingml/2006/table">
            <a:tbl>
              <a:tblPr firstRow="1" bandRow="1">
                <a:tableStyleId>{5C22544A-7EE6-4342-B048-85BDC9FD1C3A}</a:tableStyleId>
              </a:tblPr>
              <a:tblGrid>
                <a:gridCol w="1857398">
                  <a:extLst>
                    <a:ext uri="{9D8B030D-6E8A-4147-A177-3AD203B41FA5}">
                      <a16:colId xmlns:a16="http://schemas.microsoft.com/office/drawing/2014/main" val="864245121"/>
                    </a:ext>
                  </a:extLst>
                </a:gridCol>
                <a:gridCol w="954028">
                  <a:extLst>
                    <a:ext uri="{9D8B030D-6E8A-4147-A177-3AD203B41FA5}">
                      <a16:colId xmlns:a16="http://schemas.microsoft.com/office/drawing/2014/main" val="2878553303"/>
                    </a:ext>
                  </a:extLst>
                </a:gridCol>
                <a:gridCol w="954028">
                  <a:extLst>
                    <a:ext uri="{9D8B030D-6E8A-4147-A177-3AD203B41FA5}">
                      <a16:colId xmlns:a16="http://schemas.microsoft.com/office/drawing/2014/main" val="2066663570"/>
                    </a:ext>
                  </a:extLst>
                </a:gridCol>
                <a:gridCol w="954028">
                  <a:extLst>
                    <a:ext uri="{9D8B030D-6E8A-4147-A177-3AD203B41FA5}">
                      <a16:colId xmlns:a16="http://schemas.microsoft.com/office/drawing/2014/main" val="1100061324"/>
                    </a:ext>
                  </a:extLst>
                </a:gridCol>
                <a:gridCol w="954028">
                  <a:extLst>
                    <a:ext uri="{9D8B030D-6E8A-4147-A177-3AD203B41FA5}">
                      <a16:colId xmlns:a16="http://schemas.microsoft.com/office/drawing/2014/main" val="254317083"/>
                    </a:ext>
                  </a:extLst>
                </a:gridCol>
                <a:gridCol w="954028">
                  <a:extLst>
                    <a:ext uri="{9D8B030D-6E8A-4147-A177-3AD203B41FA5}">
                      <a16:colId xmlns:a16="http://schemas.microsoft.com/office/drawing/2014/main" val="2636224497"/>
                    </a:ext>
                  </a:extLst>
                </a:gridCol>
                <a:gridCol w="954028">
                  <a:extLst>
                    <a:ext uri="{9D8B030D-6E8A-4147-A177-3AD203B41FA5}">
                      <a16:colId xmlns:a16="http://schemas.microsoft.com/office/drawing/2014/main" val="395037978"/>
                    </a:ext>
                  </a:extLst>
                </a:gridCol>
                <a:gridCol w="954028">
                  <a:extLst>
                    <a:ext uri="{9D8B030D-6E8A-4147-A177-3AD203B41FA5}">
                      <a16:colId xmlns:a16="http://schemas.microsoft.com/office/drawing/2014/main" val="3145446606"/>
                    </a:ext>
                  </a:extLst>
                </a:gridCol>
                <a:gridCol w="954028">
                  <a:extLst>
                    <a:ext uri="{9D8B030D-6E8A-4147-A177-3AD203B41FA5}">
                      <a16:colId xmlns:a16="http://schemas.microsoft.com/office/drawing/2014/main" val="2356290288"/>
                    </a:ext>
                  </a:extLst>
                </a:gridCol>
                <a:gridCol w="984414">
                  <a:extLst>
                    <a:ext uri="{9D8B030D-6E8A-4147-A177-3AD203B41FA5}">
                      <a16:colId xmlns:a16="http://schemas.microsoft.com/office/drawing/2014/main" val="2488211451"/>
                    </a:ext>
                  </a:extLst>
                </a:gridCol>
                <a:gridCol w="969818">
                  <a:extLst>
                    <a:ext uri="{9D8B030D-6E8A-4147-A177-3AD203B41FA5}">
                      <a16:colId xmlns:a16="http://schemas.microsoft.com/office/drawing/2014/main" val="819228058"/>
                    </a:ext>
                  </a:extLst>
                </a:gridCol>
              </a:tblGrid>
              <a:tr h="370840">
                <a:tc>
                  <a:txBody>
                    <a:bodyPr/>
                    <a:lstStyle/>
                    <a:p>
                      <a:pPr algn="l"/>
                      <a:r>
                        <a:rPr lang="en-US" sz="1200" dirty="0">
                          <a:latin typeface="Montserrat" panose="00000500000000000000" pitchFamily="2" charset="0"/>
                        </a:rPr>
                        <a:t>TIF FUND OWES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2014</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2015</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2016</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2017</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2018</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2019</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2020</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2021</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2022</a:t>
                      </a:r>
                    </a:p>
                  </a:txBody>
                  <a:tcPr>
                    <a:lnT w="12700" cap="flat" cmpd="sng" algn="ctr">
                      <a:solidFill>
                        <a:schemeClr val="tx1"/>
                      </a:solidFill>
                      <a:prstDash val="solid"/>
                      <a:round/>
                      <a:headEnd type="none" w="med" len="med"/>
                      <a:tailEnd type="none" w="med" len="med"/>
                    </a:lnT>
                    <a:solidFill>
                      <a:srgbClr val="003A5D"/>
                    </a:solidFill>
                  </a:tcPr>
                </a:tc>
                <a:tc>
                  <a:txBody>
                    <a:bodyPr/>
                    <a:lstStyle/>
                    <a:p>
                      <a:pPr algn="ctr"/>
                      <a:r>
                        <a:rPr lang="en-US" sz="1200" dirty="0">
                          <a:latin typeface="Montserrat" panose="00000500000000000000" pitchFamily="2" charset="0"/>
                        </a:rPr>
                        <a:t>2023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3A5D"/>
                    </a:solidFill>
                  </a:tcPr>
                </a:tc>
                <a:extLst>
                  <a:ext uri="{0D108BD9-81ED-4DB2-BD59-A6C34878D82A}">
                    <a16:rowId xmlns:a16="http://schemas.microsoft.com/office/drawing/2014/main" val="2491697127"/>
                  </a:ext>
                </a:extLst>
              </a:tr>
              <a:tr h="370840">
                <a:tc>
                  <a:txBody>
                    <a:bodyPr/>
                    <a:lstStyle/>
                    <a:p>
                      <a:r>
                        <a:rPr lang="en-US" sz="1050" dirty="0">
                          <a:latin typeface="Montserrat" panose="00000500000000000000" pitchFamily="2" charset="0"/>
                        </a:rPr>
                        <a:t>General Fund</a:t>
                      </a:r>
                    </a:p>
                  </a:txBody>
                  <a:tcPr>
                    <a:lnL w="12700" cap="flat" cmpd="sng" algn="ctr">
                      <a:solidFill>
                        <a:schemeClr val="tx1"/>
                      </a:solidFill>
                      <a:prstDash val="solid"/>
                      <a:round/>
                      <a:headEnd type="none" w="med" len="med"/>
                      <a:tailEnd type="none" w="med" len="med"/>
                    </a:lnL>
                  </a:tcPr>
                </a:tc>
                <a:tc>
                  <a:txBody>
                    <a:bodyPr/>
                    <a:lstStyle/>
                    <a:p>
                      <a:pPr algn="r" fontAlgn="b"/>
                      <a:r>
                        <a:rPr lang="en-US" sz="1050" b="0" i="0" u="none" strike="noStrike" dirty="0">
                          <a:solidFill>
                            <a:srgbClr val="000000"/>
                          </a:solidFill>
                          <a:effectLst/>
                          <a:latin typeface="Montserrat" panose="00000500000000000000" pitchFamily="2" charset="0"/>
                        </a:rPr>
                        <a:t>$2,468,946 </a:t>
                      </a:r>
                    </a:p>
                  </a:txBody>
                  <a:tcPr marL="9525" marR="9525" marT="9525" marB="0"/>
                </a:tc>
                <a:tc>
                  <a:txBody>
                    <a:bodyPr/>
                    <a:lstStyle/>
                    <a:p>
                      <a:pPr algn="r" fontAlgn="b"/>
                      <a:r>
                        <a:rPr lang="en-US" sz="1050" b="0" i="0" u="none" strike="noStrike" dirty="0">
                          <a:solidFill>
                            <a:srgbClr val="000000"/>
                          </a:solidFill>
                          <a:effectLst/>
                          <a:latin typeface="Montserrat" panose="00000500000000000000" pitchFamily="2" charset="0"/>
                        </a:rPr>
                        <a:t>$2,468,946 </a:t>
                      </a:r>
                    </a:p>
                  </a:txBody>
                  <a:tcPr marL="9525" marR="9525" marT="9525" marB="0"/>
                </a:tc>
                <a:tc>
                  <a:txBody>
                    <a:bodyPr/>
                    <a:lstStyle/>
                    <a:p>
                      <a:pPr algn="r" fontAlgn="b"/>
                      <a:r>
                        <a:rPr lang="en-US" sz="1050" b="0" i="0" u="none" strike="noStrike" dirty="0">
                          <a:solidFill>
                            <a:srgbClr val="000000"/>
                          </a:solidFill>
                          <a:effectLst/>
                          <a:latin typeface="Montserrat" panose="00000500000000000000" pitchFamily="2" charset="0"/>
                        </a:rPr>
                        <a:t>$2,468,946 </a:t>
                      </a:r>
                    </a:p>
                  </a:txBody>
                  <a:tcPr marL="9525" marR="9525" marT="9525" marB="0"/>
                </a:tc>
                <a:tc>
                  <a:txBody>
                    <a:bodyPr/>
                    <a:lstStyle/>
                    <a:p>
                      <a:pPr algn="r" fontAlgn="b"/>
                      <a:r>
                        <a:rPr lang="en-US" sz="1050" b="0" i="0" u="none" strike="noStrike" dirty="0">
                          <a:solidFill>
                            <a:srgbClr val="000000"/>
                          </a:solidFill>
                          <a:effectLst/>
                          <a:latin typeface="Montserrat" panose="00000500000000000000" pitchFamily="2" charset="0"/>
                        </a:rPr>
                        <a:t>$2,468,946 </a:t>
                      </a:r>
                    </a:p>
                  </a:txBody>
                  <a:tcPr marL="9525" marR="9525" marT="9525" marB="0"/>
                </a:tc>
                <a:tc>
                  <a:txBody>
                    <a:bodyPr/>
                    <a:lstStyle/>
                    <a:p>
                      <a:pPr algn="r" fontAlgn="b"/>
                      <a:r>
                        <a:rPr lang="en-US" sz="1050" b="0" i="0" u="none" strike="noStrike" dirty="0">
                          <a:solidFill>
                            <a:srgbClr val="000000"/>
                          </a:solidFill>
                          <a:effectLst/>
                          <a:latin typeface="Montserrat" panose="00000500000000000000" pitchFamily="2" charset="0"/>
                        </a:rPr>
                        <a:t>$2,468,946 </a:t>
                      </a:r>
                    </a:p>
                  </a:txBody>
                  <a:tcPr marL="9525" marR="9525" marT="9525" marB="0"/>
                </a:tc>
                <a:tc>
                  <a:txBody>
                    <a:bodyPr/>
                    <a:lstStyle/>
                    <a:p>
                      <a:pPr algn="r" fontAlgn="b"/>
                      <a:r>
                        <a:rPr lang="en-US" sz="1050" b="0" i="0" u="none" strike="noStrike" dirty="0">
                          <a:solidFill>
                            <a:srgbClr val="000000"/>
                          </a:solidFill>
                          <a:effectLst/>
                          <a:latin typeface="Montserrat" panose="00000500000000000000" pitchFamily="2" charset="0"/>
                        </a:rPr>
                        <a:t>$2,468,946 </a:t>
                      </a:r>
                    </a:p>
                  </a:txBody>
                  <a:tcPr marL="9525" marR="9525" marT="9525"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$5,857,904</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$6,055,136</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$5,963,155</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$5,624,725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16114102"/>
                  </a:ext>
                </a:extLst>
              </a:tr>
              <a:tr h="370840">
                <a:tc>
                  <a:txBody>
                    <a:bodyPr/>
                    <a:lstStyle/>
                    <a:p>
                      <a:r>
                        <a:rPr lang="en-US" sz="1050" dirty="0">
                          <a:latin typeface="Montserrat" panose="00000500000000000000" pitchFamily="2" charset="0"/>
                        </a:rPr>
                        <a:t>Open Spaces Fund</a:t>
                      </a:r>
                    </a:p>
                  </a:txBody>
                  <a:tcPr>
                    <a:lnL w="12700" cap="flat" cmpd="sng" algn="ctr">
                      <a:solidFill>
                        <a:schemeClr val="tx1"/>
                      </a:solidFill>
                      <a:prstDash val="solid"/>
                      <a:round/>
                      <a:headEnd type="none" w="med" len="med"/>
                      <a:tailEnd type="none" w="med" len="med"/>
                    </a:lnL>
                  </a:tcPr>
                </a:tc>
                <a:tc>
                  <a:txBody>
                    <a:bodyPr/>
                    <a:lstStyle/>
                    <a:p>
                      <a:pPr algn="r" fontAlgn="b"/>
                      <a:r>
                        <a:rPr lang="en-US" sz="1050" b="0" i="0" u="none" strike="noStrike">
                          <a:solidFill>
                            <a:srgbClr val="000000"/>
                          </a:solidFill>
                          <a:effectLst/>
                          <a:latin typeface="Montserrat" panose="00000500000000000000" pitchFamily="2" charset="0"/>
                        </a:rPr>
                        <a:t>$2,038,125 </a:t>
                      </a:r>
                    </a:p>
                  </a:txBody>
                  <a:tcPr marL="9525" marR="9525" marT="9525" marB="0">
                    <a:lnB w="12700" cap="flat" cmpd="sng" algn="ctr">
                      <a:solidFill>
                        <a:schemeClr val="tx1"/>
                      </a:solidFill>
                      <a:prstDash val="solid"/>
                      <a:round/>
                      <a:headEnd type="none" w="med" len="med"/>
                      <a:tailEnd type="none" w="med" len="med"/>
                    </a:lnB>
                  </a:tcPr>
                </a:tc>
                <a:tc>
                  <a:txBody>
                    <a:bodyPr/>
                    <a:lstStyle/>
                    <a:p>
                      <a:pPr algn="r" fontAlgn="b"/>
                      <a:r>
                        <a:rPr lang="en-US" sz="1050" b="0" i="0" u="none" strike="noStrike" dirty="0">
                          <a:solidFill>
                            <a:srgbClr val="000000"/>
                          </a:solidFill>
                          <a:effectLst/>
                          <a:latin typeface="Montserrat" panose="00000500000000000000" pitchFamily="2" charset="0"/>
                        </a:rPr>
                        <a:t>$2,038,125 </a:t>
                      </a:r>
                    </a:p>
                  </a:txBody>
                  <a:tcPr marL="9525" marR="9525" marT="9525" marB="0">
                    <a:lnB w="12700" cap="flat" cmpd="sng" algn="ctr">
                      <a:solidFill>
                        <a:schemeClr val="tx1"/>
                      </a:solidFill>
                      <a:prstDash val="solid"/>
                      <a:round/>
                      <a:headEnd type="none" w="med" len="med"/>
                      <a:tailEnd type="none" w="med" len="med"/>
                    </a:lnB>
                  </a:tcPr>
                </a:tc>
                <a:tc>
                  <a:txBody>
                    <a:bodyPr/>
                    <a:lstStyle/>
                    <a:p>
                      <a:pPr algn="r" fontAlgn="b"/>
                      <a:r>
                        <a:rPr lang="en-US" sz="1050" b="0" i="0" u="none" strike="noStrike" dirty="0">
                          <a:solidFill>
                            <a:srgbClr val="000000"/>
                          </a:solidFill>
                          <a:effectLst/>
                          <a:latin typeface="Montserrat" panose="00000500000000000000" pitchFamily="2" charset="0"/>
                        </a:rPr>
                        <a:t>$2,038,125 </a:t>
                      </a:r>
                    </a:p>
                  </a:txBody>
                  <a:tcPr marL="9525" marR="9525" marT="9525" marB="0">
                    <a:lnB w="12700" cap="flat" cmpd="sng" algn="ctr">
                      <a:solidFill>
                        <a:schemeClr val="tx1"/>
                      </a:solidFill>
                      <a:prstDash val="solid"/>
                      <a:round/>
                      <a:headEnd type="none" w="med" len="med"/>
                      <a:tailEnd type="none" w="med" len="med"/>
                    </a:lnB>
                  </a:tcPr>
                </a:tc>
                <a:tc>
                  <a:txBody>
                    <a:bodyPr/>
                    <a:lstStyle/>
                    <a:p>
                      <a:pPr algn="r" fontAlgn="b"/>
                      <a:r>
                        <a:rPr lang="en-US" sz="1050" b="0" i="0" u="none" strike="noStrike" dirty="0">
                          <a:solidFill>
                            <a:srgbClr val="000000"/>
                          </a:solidFill>
                          <a:effectLst/>
                          <a:latin typeface="Montserrat" panose="00000500000000000000" pitchFamily="2" charset="0"/>
                        </a:rPr>
                        <a:t>$2,038,125 </a:t>
                      </a:r>
                    </a:p>
                  </a:txBody>
                  <a:tcPr marL="9525" marR="9525" marT="9525" marB="0">
                    <a:lnB w="12700" cap="flat" cmpd="sng" algn="ctr">
                      <a:solidFill>
                        <a:schemeClr val="tx1"/>
                      </a:solidFill>
                      <a:prstDash val="solid"/>
                      <a:round/>
                      <a:headEnd type="none" w="med" len="med"/>
                      <a:tailEnd type="none" w="med" len="med"/>
                    </a:lnB>
                  </a:tcPr>
                </a:tc>
                <a:tc>
                  <a:txBody>
                    <a:bodyPr/>
                    <a:lstStyle/>
                    <a:p>
                      <a:pPr algn="r" fontAlgn="b"/>
                      <a:r>
                        <a:rPr lang="en-US" sz="1050" b="0" i="0" u="none" strike="noStrike" dirty="0">
                          <a:solidFill>
                            <a:srgbClr val="000000"/>
                          </a:solidFill>
                          <a:effectLst/>
                          <a:latin typeface="Montserrat" panose="00000500000000000000" pitchFamily="2" charset="0"/>
                        </a:rPr>
                        <a:t>$2,038,125 </a:t>
                      </a:r>
                    </a:p>
                  </a:txBody>
                  <a:tcPr marL="9525" marR="9525" marT="9525" marB="0">
                    <a:lnB w="12700" cap="flat" cmpd="sng" algn="ctr">
                      <a:solidFill>
                        <a:schemeClr val="tx1"/>
                      </a:solidFill>
                      <a:prstDash val="solid"/>
                      <a:round/>
                      <a:headEnd type="none" w="med" len="med"/>
                      <a:tailEnd type="none" w="med" len="med"/>
                    </a:lnB>
                  </a:tcPr>
                </a:tc>
                <a:tc>
                  <a:txBody>
                    <a:bodyPr/>
                    <a:lstStyle/>
                    <a:p>
                      <a:pPr algn="r" fontAlgn="b"/>
                      <a:r>
                        <a:rPr lang="en-US" sz="1050" b="0" i="0" u="none" strike="noStrike" dirty="0">
                          <a:solidFill>
                            <a:srgbClr val="000000"/>
                          </a:solidFill>
                          <a:effectLst/>
                          <a:latin typeface="Montserrat" panose="00000500000000000000" pitchFamily="2" charset="0"/>
                        </a:rPr>
                        <a:t>$2,038,125 </a:t>
                      </a:r>
                    </a:p>
                  </a:txBody>
                  <a:tcPr marL="9525" marR="9525" marT="9525" marB="0">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$3,741,922</a:t>
                      </a:r>
                    </a:p>
                  </a:txBody>
                  <a:tcP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$3,923,749</a:t>
                      </a:r>
                    </a:p>
                  </a:txBody>
                  <a:tcP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$4,110,013</a:t>
                      </a:r>
                    </a:p>
                  </a:txBody>
                  <a:tcP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$3,977,184</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3137335"/>
                  </a:ext>
                </a:extLst>
              </a:tr>
              <a:tr h="370840">
                <a:tc>
                  <a:txBody>
                    <a:bodyPr/>
                    <a:lstStyle/>
                    <a:p>
                      <a:r>
                        <a:rPr lang="en-US" sz="1050" b="1" dirty="0">
                          <a:latin typeface="Montserrat" panose="00000500000000000000" pitchFamily="2" charset="0"/>
                        </a:rPr>
                        <a:t>TOTAL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$5,023,307</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$5,303,180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$5,594,884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$6,863,610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$7,543,297</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$8,744,283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$9,599,826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$9,978,885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$10,073,168</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$9,601,909</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6700606"/>
                  </a:ext>
                </a:extLst>
              </a:tr>
            </a:tbl>
          </a:graphicData>
        </a:graphic>
      </p:graphicFrame>
    </p:spTree>
    <p:extLst>
      <p:ext uri="{BB962C8B-B14F-4D97-AF65-F5344CB8AC3E}">
        <p14:creationId xmlns:p14="http://schemas.microsoft.com/office/powerpoint/2010/main" val="101766735"/>
      </p:ext>
    </p:extLst>
  </p:cSld>
  <p:clrMapOvr>
    <a:masterClrMapping/>
  </p:clrMapOvr>
</p:sld>
</file>

<file path=ppt/theme/theme1.xml><?xml version="1.0" encoding="utf-8"?>
<a:theme xmlns:a="http://schemas.openxmlformats.org/drawingml/2006/main" name="COVER Gene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ikich Clos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Retirement Plan Servic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PENING Slide TAX">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kich Main 1">
  <a:themeElements>
    <a:clrScheme name="Custom 1">
      <a:dk1>
        <a:sysClr val="windowText" lastClr="000000"/>
      </a:dk1>
      <a:lt1>
        <a:sysClr val="window" lastClr="FFFFFF"/>
      </a:lt1>
      <a:dk2>
        <a:srgbClr val="003B5C"/>
      </a:dk2>
      <a:lt2>
        <a:srgbClr val="E7E6E6"/>
      </a:lt2>
      <a:accent1>
        <a:srgbClr val="00A499"/>
      </a:accent1>
      <a:accent2>
        <a:srgbClr val="DC582A"/>
      </a:accent2>
      <a:accent3>
        <a:srgbClr val="A5A5A5"/>
      </a:accent3>
      <a:accent4>
        <a:srgbClr val="00A499"/>
      </a:accent4>
      <a:accent5>
        <a:srgbClr val="003B5C"/>
      </a:accent5>
      <a:accent6>
        <a:srgbClr val="DC582A"/>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ikich Main 1A Sideb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kich Main 2 NO HEA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ikich Main 2A NO HEA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ikich Section Break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ikich Section Break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9B4C761044C14ABCD22C6EE4E9B865" ma:contentTypeVersion="10" ma:contentTypeDescription="Create a new document." ma:contentTypeScope="" ma:versionID="d413d201192663cc0977c60198d13b80">
  <xsd:schema xmlns:xsd="http://www.w3.org/2001/XMLSchema" xmlns:xs="http://www.w3.org/2001/XMLSchema" xmlns:p="http://schemas.microsoft.com/office/2006/metadata/properties" xmlns:ns3="5c4efbe2-409d-429c-ae32-0e40fb3434d5" targetNamespace="http://schemas.microsoft.com/office/2006/metadata/properties" ma:root="true" ma:fieldsID="fc15625f975207062d990a7df07cdc4f" ns3:_="">
    <xsd:import namespace="5c4efbe2-409d-429c-ae32-0e40fb3434d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4efbe2-409d-429c-ae32-0e40fb3434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1099A8-6412-4F9C-BC58-2315AA55389B}">
  <ds:schemaRefs>
    <ds:schemaRef ds:uri="http://schemas.microsoft.com/sharepoint/v3/contenttype/forms"/>
  </ds:schemaRefs>
</ds:datastoreItem>
</file>

<file path=customXml/itemProps2.xml><?xml version="1.0" encoding="utf-8"?>
<ds:datastoreItem xmlns:ds="http://schemas.openxmlformats.org/officeDocument/2006/customXml" ds:itemID="{6AEE9E47-640A-4B3C-AFDF-EF0227C628F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3358ED0-9A34-441D-9E6E-FC792162C2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4efbe2-409d-429c-ae32-0e40fb343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6273</TotalTime>
  <Words>1472</Words>
  <Application>Microsoft Office PowerPoint</Application>
  <PresentationFormat>Widescreen</PresentationFormat>
  <Paragraphs>609</Paragraphs>
  <Slides>10</Slides>
  <Notes>0</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10</vt:i4>
      </vt:variant>
    </vt:vector>
  </HeadingPairs>
  <TitlesOfParts>
    <vt:vector size="25" baseType="lpstr">
      <vt:lpstr>Helvetica</vt:lpstr>
      <vt:lpstr>Wingdings</vt:lpstr>
      <vt:lpstr>Montserrat</vt:lpstr>
      <vt:lpstr>Calibri</vt:lpstr>
      <vt:lpstr>Arial</vt:lpstr>
      <vt:lpstr>COVER General</vt:lpstr>
      <vt:lpstr>COVER Retirement Plan Services</vt:lpstr>
      <vt:lpstr>1_OPENING Slide TAX</vt:lpstr>
      <vt:lpstr>Sikich Main 1</vt:lpstr>
      <vt:lpstr>Sikich Main 1A Sidebar</vt:lpstr>
      <vt:lpstr>Sikich Main 2 NO HEADER</vt:lpstr>
      <vt:lpstr>Sikich Main 2A NO HEADER</vt:lpstr>
      <vt:lpstr>Sikich Section Break 1</vt:lpstr>
      <vt:lpstr>Sikich Section Break 4</vt:lpstr>
      <vt:lpstr>Sikich Closing</vt:lpstr>
      <vt:lpstr>Village of Long Grove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Stout</dc:creator>
  <cp:lastModifiedBy>Tom Siwicki</cp:lastModifiedBy>
  <cp:revision>128</cp:revision>
  <cp:lastPrinted>2019-10-25T14:51:30Z</cp:lastPrinted>
  <dcterms:created xsi:type="dcterms:W3CDTF">2017-07-19T13:57:34Z</dcterms:created>
  <dcterms:modified xsi:type="dcterms:W3CDTF">2023-11-20T17:20:18Z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8bd525ff-439b-40fa-adf4-85612e4fbccb</vt:lpwstr>
  </property>
  <property fmtid="{D5CDD505-2E9C-101B-9397-08002B2CF9AE}" pid="3" name="ContentTypeId">
    <vt:lpwstr>0x0101007B9B4C761044C14ABCD22C6EE4E9B865</vt:lpwstr>
  </property>
</Properties>
</file>